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4" r:id="rId2"/>
    <p:sldId id="811" r:id="rId3"/>
    <p:sldId id="798" r:id="rId4"/>
    <p:sldId id="987" r:id="rId5"/>
    <p:sldId id="989" r:id="rId6"/>
    <p:sldId id="990" r:id="rId7"/>
    <p:sldId id="978" r:id="rId8"/>
    <p:sldId id="991" r:id="rId9"/>
    <p:sldId id="992" r:id="rId10"/>
    <p:sldId id="993" r:id="rId11"/>
    <p:sldId id="981" r:id="rId12"/>
    <p:sldId id="994" r:id="rId13"/>
    <p:sldId id="969" r:id="rId14"/>
    <p:sldId id="970" r:id="rId15"/>
    <p:sldId id="971" r:id="rId16"/>
    <p:sldId id="972" r:id="rId17"/>
    <p:sldId id="968" r:id="rId18"/>
    <p:sldId id="973" r:id="rId19"/>
    <p:sldId id="974" r:id="rId20"/>
    <p:sldId id="975" r:id="rId21"/>
    <p:sldId id="995" r:id="rId22"/>
    <p:sldId id="579" r:id="rId23"/>
  </p:sldIdLst>
  <p:sldSz cx="9144000" cy="6858000" type="screen4x3"/>
  <p:notesSz cx="6797675" cy="9928225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ruihao" initials="y" lastIdx="1" clrIdx="0"/>
  <p:cmAuthor id="2" name="zky" initials="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174AB"/>
    <a:srgbClr val="0000CC"/>
    <a:srgbClr val="EFF2FA"/>
    <a:srgbClr val="E6E6E6"/>
    <a:srgbClr val="CCD5EA"/>
    <a:srgbClr val="006600"/>
    <a:srgbClr val="FF6600"/>
    <a:srgbClr val="FF9966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5" autoAdjust="0"/>
    <p:restoredTop sz="86735" autoAdjust="0"/>
  </p:normalViewPr>
  <p:slideViewPr>
    <p:cSldViewPr snapToGrid="0" showGuides="1">
      <p:cViewPr varScale="1">
        <p:scale>
          <a:sx n="74" d="100"/>
          <a:sy n="74" d="100"/>
        </p:scale>
        <p:origin x="1776" y="43"/>
      </p:cViewPr>
      <p:guideLst>
        <p:guide orient="horz" pos="21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452"/>
    </p:cViewPr>
  </p:sorterViewPr>
  <p:notesViewPr>
    <p:cSldViewPr snapToGrid="0">
      <p:cViewPr varScale="1">
        <p:scale>
          <a:sx n="91" d="100"/>
          <a:sy n="91" d="100"/>
        </p:scale>
        <p:origin x="37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2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r">
              <a:defRPr sz="1200"/>
            </a:lvl1pPr>
          </a:lstStyle>
          <a:p>
            <a:fld id="{C19A1667-C43C-4131-8586-B201DC18F76B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r">
              <a:defRPr sz="1200"/>
            </a:lvl1pPr>
          </a:lstStyle>
          <a:p>
            <a:fld id="{E5E101A7-EAC8-47DC-8B81-81B7351AF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r">
              <a:defRPr sz="1200"/>
            </a:lvl1pPr>
          </a:lstStyle>
          <a:p>
            <a:fld id="{640CFD1A-DE29-44C0-B655-DCC474518568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5" tIns="45777" rIns="91555" bIns="4577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8"/>
          </a:xfrm>
          <a:prstGeom prst="rect">
            <a:avLst/>
          </a:prstGeom>
        </p:spPr>
        <p:txBody>
          <a:bodyPr vert="horz" lIns="91555" tIns="45777" rIns="91555" bIns="45777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r">
              <a:defRPr sz="1200"/>
            </a:lvl1pPr>
          </a:lstStyle>
          <a:p>
            <a:fld id="{E0DCF967-6EE3-4C28-AE0C-2EEA5C3A0D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16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4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3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4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27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6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4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项目的预测成果包含</a:t>
            </a:r>
            <a:r>
              <a:rPr lang="en-US" altLang="zh-CN" dirty="0"/>
              <a:t>5</a:t>
            </a:r>
            <a:r>
              <a:rPr lang="zh-CN" altLang="en-US" dirty="0"/>
              <a:t>项理论成果、</a:t>
            </a:r>
            <a:r>
              <a:rPr lang="en-US" altLang="zh-CN" dirty="0"/>
              <a:t>6</a:t>
            </a:r>
            <a:r>
              <a:rPr lang="zh-CN" altLang="en-US" dirty="0"/>
              <a:t>项关键技术、</a:t>
            </a:r>
            <a:r>
              <a:rPr lang="en-US" altLang="zh-CN" dirty="0"/>
              <a:t>2</a:t>
            </a:r>
            <a:r>
              <a:rPr lang="zh-CN" altLang="en-US" dirty="0"/>
              <a:t>个原位装置与</a:t>
            </a:r>
            <a:r>
              <a:rPr lang="en-US" altLang="zh-CN" dirty="0"/>
              <a:t>3</a:t>
            </a:r>
            <a:r>
              <a:rPr lang="zh-CN" altLang="en-US" dirty="0"/>
              <a:t>项示范应用。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CF967-6EE3-4C28-AE0C-2EEA5C3A0D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1"/>
          <p:cNvSpPr>
            <a:spLocks noChangeArrowheads="1"/>
          </p:cNvSpPr>
          <p:nvPr userDrawn="1"/>
        </p:nvSpPr>
        <p:spPr bwMode="auto">
          <a:xfrm>
            <a:off x="0" y="812249"/>
            <a:ext cx="9144000" cy="91522"/>
          </a:xfrm>
          <a:prstGeom prst="rect">
            <a:avLst/>
          </a:prstGeom>
          <a:solidFill>
            <a:srgbClr val="0174AB"/>
          </a:solidFill>
          <a:ln w="9525">
            <a:noFill/>
            <a:miter lim="800000"/>
          </a:ln>
          <a:effectLst>
            <a:outerShdw dist="12700" dir="5400000" algn="ctr" rotWithShape="0">
              <a:srgbClr val="000000">
                <a:alpha val="39000"/>
              </a:srgbClr>
            </a:outerShdw>
          </a:effec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</a:rPr>
              <a:t>               </a:t>
            </a:r>
            <a:endParaRPr lang="zh-HK" altLang="en-US" sz="2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Rectangle 6150"/>
          <p:cNvSpPr>
            <a:spLocks noChangeArrowheads="1"/>
          </p:cNvSpPr>
          <p:nvPr userDrawn="1"/>
        </p:nvSpPr>
        <p:spPr bwMode="auto">
          <a:xfrm>
            <a:off x="8710652" y="6498078"/>
            <a:ext cx="458391" cy="35992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82124" tIns="41061" rIns="82124" bIns="41061" anchor="b" anchorCtr="1">
            <a:spAutoFit/>
          </a:bodyPr>
          <a:lstStyle/>
          <a:p>
            <a:pPr defTabSz="814070" eaLnBrk="0" hangingPunct="0">
              <a:defRPr/>
            </a:pPr>
            <a:fld id="{5184560D-79AC-4BDD-8B2E-77ADABB30DD8}" type="slidenum">
              <a:rPr lang="zh-CN" altLang="en-US" sz="18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7BF90-C976-479E-BE20-B1B078822D9F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48E9-CC89-4000-B5E5-BF5133736D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tags" Target="../tags/tag18.xml"/><Relationship Id="rId7" Type="http://schemas.openxmlformats.org/officeDocument/2006/relationships/image" Target="../media/image32.tiff"/><Relationship Id="rId12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6.xml"/><Relationship Id="rId7" Type="http://schemas.openxmlformats.org/officeDocument/2006/relationships/image" Target="../media/image4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551977"/>
            <a:ext cx="9144001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课题四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：高温钛基合金部件的集成设计与服役性能优化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3672" y="6127936"/>
            <a:ext cx="39538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2024-08-14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6330" y="3823454"/>
            <a:ext cx="4371976" cy="159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汇报人：刘哲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西北工业大学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 bwMode="auto">
          <a:xfrm>
            <a:off x="0" y="172720"/>
            <a:ext cx="9144000" cy="6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重点研发计划项目进展汇报</a:t>
            </a: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</a:t>
            </a:r>
            <a:endParaRPr lang="en-US" altLang="en-US" sz="2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-1105" y="2350591"/>
            <a:ext cx="9143367" cy="136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ctr"/>
            <a:r>
              <a:rPr lang="en-US" alt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钛基合金的数据融合与</a:t>
            </a:r>
          </a:p>
          <a:p>
            <a:pPr algn="ctr"/>
            <a:r>
              <a:rPr lang="en-US" alt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机器学习建模技术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263696-440F-3EC0-6E94-941322BA83E7}"/>
              </a:ext>
            </a:extLst>
          </p:cNvPr>
          <p:cNvSpPr/>
          <p:nvPr/>
        </p:nvSpPr>
        <p:spPr>
          <a:xfrm>
            <a:off x="685681" y="3391136"/>
            <a:ext cx="8005159" cy="27209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研究内容二：</a:t>
            </a:r>
            <a:r>
              <a:rPr lang="zh-CN" altLang="en-US" sz="3200" b="1" spc="150" dirty="0">
                <a:latin typeface="Arial" panose="020B0604020202020204" pitchFamily="34" charset="0"/>
                <a:ea typeface="微软雅黑" panose="020B0503020204020204" pitchFamily="34" charset="-122"/>
              </a:rPr>
              <a:t>基于相关任务的贝叶斯优化算法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8930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创新思路：基于贝叶斯算法的迁移学习与</a:t>
            </a:r>
            <a:r>
              <a:rPr lang="zh-CN" altLang="en-CN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寻优</a:t>
            </a:r>
            <a:endParaRPr lang="en-US" altLang="zh-CN" sz="2000" dirty="0">
              <a:solidFill>
                <a:prstClr val="black"/>
              </a:solidFill>
              <a:ea typeface="微软雅黑" panose="020B0503020204020204" pitchFamily="34" charset="-122"/>
              <a:sym typeface="+mn-ea"/>
            </a:endParaRPr>
          </a:p>
          <a:p>
            <a:pPr marL="175895" marR="0" lvl="1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417" y="6166896"/>
            <a:ext cx="8709660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通过迁移贝叶斯优化寻优，提高优化效率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30FAD1-592D-827A-7694-690C631A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67" y="3540817"/>
            <a:ext cx="1742282" cy="1789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C10DCB-AEC4-3974-FABD-157C2F9B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330" y="3574005"/>
            <a:ext cx="3405298" cy="238132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9012162A-3842-FBD3-4DE0-6A5B4800B82A}"/>
              </a:ext>
            </a:extLst>
          </p:cNvPr>
          <p:cNvSpPr/>
          <p:nvPr/>
        </p:nvSpPr>
        <p:spPr>
          <a:xfrm>
            <a:off x="3129456" y="1859325"/>
            <a:ext cx="288000" cy="1800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" name="圆柱形 53">
            <a:extLst>
              <a:ext uri="{FF2B5EF4-FFF2-40B4-BE49-F238E27FC236}">
                <a16:creationId xmlns:a16="http://schemas.microsoft.com/office/drawing/2014/main" id="{192E2E95-BBE6-3845-69E7-5F9A680F89AD}"/>
              </a:ext>
            </a:extLst>
          </p:cNvPr>
          <p:cNvSpPr/>
          <p:nvPr/>
        </p:nvSpPr>
        <p:spPr>
          <a:xfrm>
            <a:off x="2358219" y="1621242"/>
            <a:ext cx="689628" cy="65121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源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10" name="圆柱形 53">
            <a:extLst>
              <a:ext uri="{FF2B5EF4-FFF2-40B4-BE49-F238E27FC236}">
                <a16:creationId xmlns:a16="http://schemas.microsoft.com/office/drawing/2014/main" id="{206624E8-18B2-6F25-F1E9-5C452F070D77}"/>
              </a:ext>
            </a:extLst>
          </p:cNvPr>
          <p:cNvSpPr/>
          <p:nvPr/>
        </p:nvSpPr>
        <p:spPr>
          <a:xfrm>
            <a:off x="2347556" y="2496801"/>
            <a:ext cx="689628" cy="651210"/>
          </a:xfrm>
          <a:prstGeom prst="can">
            <a:avLst/>
          </a:prstGeom>
          <a:solidFill>
            <a:schemeClr val="accent6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目标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B073322-9076-C87B-2C81-F13F446C85C1}"/>
              </a:ext>
            </a:extLst>
          </p:cNvPr>
          <p:cNvSpPr/>
          <p:nvPr/>
        </p:nvSpPr>
        <p:spPr>
          <a:xfrm>
            <a:off x="3136068" y="2734884"/>
            <a:ext cx="288000" cy="1800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DE3906-E42B-218A-4CAC-4C41BBEC219B}"/>
              </a:ext>
            </a:extLst>
          </p:cNvPr>
          <p:cNvSpPr/>
          <p:nvPr/>
        </p:nvSpPr>
        <p:spPr>
          <a:xfrm>
            <a:off x="6665684" y="1733905"/>
            <a:ext cx="795198" cy="46712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源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获取函数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A0D729-BDE4-6205-2FE9-A4599B900185}"/>
              </a:ext>
            </a:extLst>
          </p:cNvPr>
          <p:cNvSpPr/>
          <p:nvPr/>
        </p:nvSpPr>
        <p:spPr>
          <a:xfrm>
            <a:off x="6665684" y="2560336"/>
            <a:ext cx="795198" cy="467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目标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获取函数</a:t>
            </a:r>
          </a:p>
        </p:txBody>
      </p: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AFCA317B-318C-AE57-1AF4-831E91404D84}"/>
              </a:ext>
            </a:extLst>
          </p:cNvPr>
          <p:cNvSpPr/>
          <p:nvPr/>
        </p:nvSpPr>
        <p:spPr>
          <a:xfrm>
            <a:off x="4865621" y="2168891"/>
            <a:ext cx="1290897" cy="467129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相关性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分析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B9EBFE-A7DA-8EEF-638B-DC5C54284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241" y="1971311"/>
            <a:ext cx="528382" cy="86229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C6422170-6080-B5AD-E2BF-39CBB2967CC0}"/>
              </a:ext>
            </a:extLst>
          </p:cNvPr>
          <p:cNvSpPr/>
          <p:nvPr/>
        </p:nvSpPr>
        <p:spPr>
          <a:xfrm>
            <a:off x="7500528" y="2344597"/>
            <a:ext cx="288000" cy="1800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08164DA-0CD2-42AB-A2FA-869240424A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79"/>
          <a:stretch/>
        </p:blipFill>
        <p:spPr>
          <a:xfrm>
            <a:off x="6189857" y="1915461"/>
            <a:ext cx="528382" cy="10162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E2B62FA-8B4B-23DD-AE13-FCB4508B6EDA}"/>
              </a:ext>
            </a:extLst>
          </p:cNvPr>
          <p:cNvSpPr/>
          <p:nvPr/>
        </p:nvSpPr>
        <p:spPr>
          <a:xfrm>
            <a:off x="7870646" y="2168892"/>
            <a:ext cx="813099" cy="467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迁移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获取函数</a:t>
            </a:r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BAA8A049-3000-1EBF-9C65-9C2678A28C4F}"/>
              </a:ext>
            </a:extLst>
          </p:cNvPr>
          <p:cNvSpPr/>
          <p:nvPr/>
        </p:nvSpPr>
        <p:spPr>
          <a:xfrm>
            <a:off x="3509590" y="1610451"/>
            <a:ext cx="714761" cy="627256"/>
          </a:xfrm>
          <a:prstGeom prst="cube">
            <a:avLst/>
          </a:prstGeom>
          <a:solidFill>
            <a:srgbClr val="8FAADC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源</a:t>
            </a:r>
            <a:endParaRPr lang="en-US" altLang="zh-CN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0E308BF9-696D-4ED2-EF14-011BE404F565}"/>
              </a:ext>
            </a:extLst>
          </p:cNvPr>
          <p:cNvSpPr/>
          <p:nvPr/>
        </p:nvSpPr>
        <p:spPr>
          <a:xfrm>
            <a:off x="3481484" y="2480272"/>
            <a:ext cx="742867" cy="627256"/>
          </a:xfrm>
          <a:prstGeom prst="cube">
            <a:avLst/>
          </a:prstGeom>
          <a:solidFill>
            <a:srgbClr val="8FAADC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目标模型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F4EE27-646A-127C-9132-0B8C1F8E4D97}"/>
              </a:ext>
            </a:extLst>
          </p:cNvPr>
          <p:cNvSpPr txBox="1"/>
          <p:nvPr/>
        </p:nvSpPr>
        <p:spPr>
          <a:xfrm>
            <a:off x="685681" y="1962737"/>
            <a:ext cx="1450388" cy="919401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迁移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贝叶斯优化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思路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C16E22-857F-777E-06FF-604E4549623E}"/>
              </a:ext>
            </a:extLst>
          </p:cNvPr>
          <p:cNvSpPr txBox="1"/>
          <p:nvPr/>
        </p:nvSpPr>
        <p:spPr>
          <a:xfrm>
            <a:off x="601706" y="5352438"/>
            <a:ext cx="2822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目标任务：</a:t>
            </a:r>
            <a:endParaRPr lang="en-US" altLang="zh-CN" sz="1400" b="1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寻找变量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，使函数值最小化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（即收敛到红色方框内）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D5369D4-9572-49EC-BB2A-FD5CA903AE72}"/>
              </a:ext>
            </a:extLst>
          </p:cNvPr>
          <p:cNvSpPr txBox="1"/>
          <p:nvPr/>
        </p:nvSpPr>
        <p:spPr>
          <a:xfrm>
            <a:off x="6541848" y="3701906"/>
            <a:ext cx="199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标准</a:t>
            </a:r>
            <a:r>
              <a:rPr lang="en-US" altLang="zh-CN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BO</a:t>
            </a:r>
            <a:r>
              <a:rPr lang="zh-CN" altLang="en-US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û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仅靠目标模型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û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取样点难以收敛到最小值区域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84A15C-4480-60B5-767B-30B40348A83A}"/>
              </a:ext>
            </a:extLst>
          </p:cNvPr>
          <p:cNvSpPr txBox="1"/>
          <p:nvPr/>
        </p:nvSpPr>
        <p:spPr>
          <a:xfrm>
            <a:off x="6541848" y="4894139"/>
            <a:ext cx="2088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zh-CN" altLang="en-US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迁移</a:t>
            </a:r>
            <a:r>
              <a:rPr lang="en-US" altLang="zh-CN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BO</a:t>
            </a:r>
            <a:r>
              <a:rPr lang="zh-CN" altLang="en-US" sz="1400" b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加入源模型的指导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取样点能更快收敛到最小值区域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48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研究内容一：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lvl="1" indent="-342900" defTabSz="91440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研究结果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：用其他合金数据帮助钛合金寻优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" name="表格 11">
            <a:extLst>
              <a:ext uri="{FF2B5EF4-FFF2-40B4-BE49-F238E27FC236}">
                <a16:creationId xmlns:a16="http://schemas.microsoft.com/office/drawing/2014/main" id="{6EACA65A-A040-DC2E-D6E4-1C5CC7A12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763955"/>
              </p:ext>
            </p:extLst>
          </p:nvPr>
        </p:nvGraphicFramePr>
        <p:xfrm>
          <a:off x="501804" y="1481559"/>
          <a:ext cx="8183974" cy="2346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81243">
                  <a:extLst>
                    <a:ext uri="{9D8B030D-6E8A-4147-A177-3AD203B41FA5}">
                      <a16:colId xmlns:a16="http://schemas.microsoft.com/office/drawing/2014/main" val="1628298992"/>
                    </a:ext>
                  </a:extLst>
                </a:gridCol>
                <a:gridCol w="907944">
                  <a:extLst>
                    <a:ext uri="{9D8B030D-6E8A-4147-A177-3AD203B41FA5}">
                      <a16:colId xmlns:a16="http://schemas.microsoft.com/office/drawing/2014/main" val="271110107"/>
                    </a:ext>
                  </a:extLst>
                </a:gridCol>
                <a:gridCol w="1654173">
                  <a:extLst>
                    <a:ext uri="{9D8B030D-6E8A-4147-A177-3AD203B41FA5}">
                      <a16:colId xmlns:a16="http://schemas.microsoft.com/office/drawing/2014/main" val="378000027"/>
                    </a:ext>
                  </a:extLst>
                </a:gridCol>
                <a:gridCol w="1149669">
                  <a:extLst>
                    <a:ext uri="{9D8B030D-6E8A-4147-A177-3AD203B41FA5}">
                      <a16:colId xmlns:a16="http://schemas.microsoft.com/office/drawing/2014/main" val="3298559093"/>
                    </a:ext>
                  </a:extLst>
                </a:gridCol>
                <a:gridCol w="1097039">
                  <a:extLst>
                    <a:ext uri="{9D8B030D-6E8A-4147-A177-3AD203B41FA5}">
                      <a16:colId xmlns:a16="http://schemas.microsoft.com/office/drawing/2014/main" val="1660430810"/>
                    </a:ext>
                  </a:extLst>
                </a:gridCol>
                <a:gridCol w="953945">
                  <a:extLst>
                    <a:ext uri="{9D8B030D-6E8A-4147-A177-3AD203B41FA5}">
                      <a16:colId xmlns:a16="http://schemas.microsoft.com/office/drawing/2014/main" val="1577436208"/>
                    </a:ext>
                  </a:extLst>
                </a:gridCol>
                <a:gridCol w="1039961">
                  <a:extLst>
                    <a:ext uri="{9D8B030D-6E8A-4147-A177-3AD203B41FA5}">
                      <a16:colId xmlns:a16="http://schemas.microsoft.com/office/drawing/2014/main" val="1692543605"/>
                    </a:ext>
                  </a:extLst>
                </a:gridCol>
              </a:tblGrid>
              <a:tr h="33162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合金蠕变寿命原始数据集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02787"/>
                  </a:ext>
                </a:extLst>
              </a:tr>
              <a:tr h="46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输入参数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初始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预处理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输入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63950"/>
                  </a:ext>
                </a:extLst>
              </a:tr>
              <a:tr h="663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Ti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合金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化学成分（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热处理工艺（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蠕变实验条件（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25</a:t>
                      </a: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14+9+2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matminer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PCA</a:t>
                      </a:r>
                    </a:p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minmax 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蠕变断裂寿命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h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327428"/>
                  </a:ext>
                </a:extLst>
              </a:tr>
              <a:tr h="663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Ni</a:t>
                      </a:r>
                      <a:r>
                        <a:rPr lang="zh-CN" altLang="en-US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合金</a:t>
                      </a:r>
                      <a:endParaRPr lang="en-US" altLang="zh-CN" sz="14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数据集</a:t>
                      </a:r>
                      <a:endParaRPr lang="en-US" altLang="zh-CN" sz="14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536</a:t>
                      </a:r>
                      <a:endParaRPr lang="en-US" altLang="zh-CN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化学成分（</a:t>
                      </a:r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热处理工艺（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蠕变实验条件（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33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22+9+2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50612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370EF95-EC53-39E7-F1E3-6121EA9E21AA}"/>
              </a:ext>
            </a:extLst>
          </p:cNvPr>
          <p:cNvSpPr txBox="1"/>
          <p:nvPr/>
        </p:nvSpPr>
        <p:spPr>
          <a:xfrm>
            <a:off x="380447" y="6204585"/>
            <a:ext cx="8546382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Ni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合金数据是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Ti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合金的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倍，且二者变量分布相关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C3B09D-1DC6-2511-41C8-349EA9BF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61" y="4351785"/>
            <a:ext cx="2520000" cy="18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2A67FC-1393-4117-9230-876D040A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547" y="4351785"/>
            <a:ext cx="2520000" cy="18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D5B7BB-2B73-74F2-BE53-A4102914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3" y="4351785"/>
            <a:ext cx="2520000" cy="18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3738F9-1C65-AA38-CB3A-B6986FA014A9}"/>
              </a:ext>
            </a:extLst>
          </p:cNvPr>
          <p:cNvSpPr txBox="1"/>
          <p:nvPr/>
        </p:nvSpPr>
        <p:spPr>
          <a:xfrm>
            <a:off x="2354650" y="3905486"/>
            <a:ext cx="459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</a:rPr>
              <a:t>Ti / Ni 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合金数据集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变量分布直方图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51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>
            <a:extLst>
              <a:ext uri="{FF2B5EF4-FFF2-40B4-BE49-F238E27FC236}">
                <a16:creationId xmlns:a16="http://schemas.microsoft.com/office/drawing/2014/main" id="{9D9BA2FC-FC71-CAC5-1D41-32904CD9E7F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9180" y="1887067"/>
            <a:ext cx="3652127" cy="41955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FACB7387-A661-96F1-84CE-EFB4545DA6A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1899" y="1887067"/>
            <a:ext cx="3652127" cy="41955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研究内容二：</a:t>
            </a:r>
            <a:r>
              <a:rPr lang="zh-CN" altLang="en-US" sz="3200" b="1" spc="150" dirty="0">
                <a:latin typeface="Arial" panose="020B0604020202020204" pitchFamily="34" charset="0"/>
                <a:ea typeface="微软雅黑" panose="020B0503020204020204" pitchFamily="34" charset="-122"/>
              </a:rPr>
              <a:t>基于相关任务的贝叶斯优化算法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研究结果：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" y="6204585"/>
            <a:ext cx="8709660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通过迁移相关合金数据，加速钛合金蠕变寿命优化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F5F0B7E4-23ED-44D3-A611-9CEDDC96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9" y="2461119"/>
            <a:ext cx="2840288" cy="28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圆柱形 53">
            <a:extLst>
              <a:ext uri="{FF2B5EF4-FFF2-40B4-BE49-F238E27FC236}">
                <a16:creationId xmlns:a16="http://schemas.microsoft.com/office/drawing/2014/main" id="{5D475546-DCA8-3DF9-018E-3D6A1A575359}"/>
              </a:ext>
            </a:extLst>
          </p:cNvPr>
          <p:cNvSpPr/>
          <p:nvPr/>
        </p:nvSpPr>
        <p:spPr>
          <a:xfrm>
            <a:off x="1116290" y="2530775"/>
            <a:ext cx="950598" cy="651210"/>
          </a:xfrm>
          <a:prstGeom prst="can">
            <a:avLst/>
          </a:prstGeom>
          <a:solidFill>
            <a:schemeClr val="accent6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铁合金</a:t>
            </a:r>
          </a:p>
        </p:txBody>
      </p:sp>
      <p:sp>
        <p:nvSpPr>
          <p:cNvPr id="36" name="圆柱形 53">
            <a:extLst>
              <a:ext uri="{FF2B5EF4-FFF2-40B4-BE49-F238E27FC236}">
                <a16:creationId xmlns:a16="http://schemas.microsoft.com/office/drawing/2014/main" id="{5A987B23-F171-C8FC-23DB-6E50306F33E4}"/>
              </a:ext>
            </a:extLst>
          </p:cNvPr>
          <p:cNvSpPr/>
          <p:nvPr/>
        </p:nvSpPr>
        <p:spPr>
          <a:xfrm>
            <a:off x="3078572" y="3492442"/>
            <a:ext cx="950598" cy="651210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钛合金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42B98B7-873A-06F4-3F3A-498B168A6009}"/>
              </a:ext>
            </a:extLst>
          </p:cNvPr>
          <p:cNvCxnSpPr>
            <a:cxnSpLocks/>
          </p:cNvCxnSpPr>
          <p:nvPr/>
        </p:nvCxnSpPr>
        <p:spPr>
          <a:xfrm>
            <a:off x="2175914" y="3818298"/>
            <a:ext cx="789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8074C32-ED41-B281-3228-546346FCC7B9}"/>
              </a:ext>
            </a:extLst>
          </p:cNvPr>
          <p:cNvSpPr txBox="1"/>
          <p:nvPr/>
        </p:nvSpPr>
        <p:spPr>
          <a:xfrm>
            <a:off x="2990976" y="1318937"/>
            <a:ext cx="3624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钛合金蠕变断裂寿命优化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圆柱形 53">
            <a:extLst>
              <a:ext uri="{FF2B5EF4-FFF2-40B4-BE49-F238E27FC236}">
                <a16:creationId xmlns:a16="http://schemas.microsoft.com/office/drawing/2014/main" id="{779DBC2C-9962-21C6-45AE-B2527961D8B3}"/>
              </a:ext>
            </a:extLst>
          </p:cNvPr>
          <p:cNvSpPr/>
          <p:nvPr/>
        </p:nvSpPr>
        <p:spPr>
          <a:xfrm>
            <a:off x="1093108" y="3507155"/>
            <a:ext cx="950598" cy="651210"/>
          </a:xfrm>
          <a:prstGeom prst="can">
            <a:avLst/>
          </a:prstGeom>
          <a:solidFill>
            <a:srgbClr val="813D83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镍合金</a:t>
            </a:r>
          </a:p>
        </p:txBody>
      </p:sp>
      <p:sp>
        <p:nvSpPr>
          <p:cNvPr id="5" name="圆柱形 53">
            <a:extLst>
              <a:ext uri="{FF2B5EF4-FFF2-40B4-BE49-F238E27FC236}">
                <a16:creationId xmlns:a16="http://schemas.microsoft.com/office/drawing/2014/main" id="{B9B14069-8681-589C-D584-A3F5AA4C3440}"/>
              </a:ext>
            </a:extLst>
          </p:cNvPr>
          <p:cNvSpPr/>
          <p:nvPr/>
        </p:nvSpPr>
        <p:spPr>
          <a:xfrm>
            <a:off x="1105117" y="4544466"/>
            <a:ext cx="950598" cy="651210"/>
          </a:xfrm>
          <a:prstGeom prst="can">
            <a:avLst/>
          </a:prstGeom>
          <a:solidFill>
            <a:srgbClr val="99BAC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钴合金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C65584E7-81A4-A3E6-3E8F-D14F55052251}"/>
              </a:ext>
            </a:extLst>
          </p:cNvPr>
          <p:cNvCxnSpPr>
            <a:cxnSpLocks/>
          </p:cNvCxnSpPr>
          <p:nvPr/>
        </p:nvCxnSpPr>
        <p:spPr>
          <a:xfrm>
            <a:off x="2132734" y="2921268"/>
            <a:ext cx="822280" cy="7348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B46F1E9-0599-DBB6-2881-2240D32D4E65}"/>
              </a:ext>
            </a:extLst>
          </p:cNvPr>
          <p:cNvCxnSpPr>
            <a:cxnSpLocks/>
          </p:cNvCxnSpPr>
          <p:nvPr/>
        </p:nvCxnSpPr>
        <p:spPr>
          <a:xfrm flipV="1">
            <a:off x="2132734" y="3980016"/>
            <a:ext cx="834859" cy="83483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EEE4EC1-CD62-760E-BF57-3E89531C0577}"/>
              </a:ext>
            </a:extLst>
          </p:cNvPr>
          <p:cNvSpPr txBox="1"/>
          <p:nvPr/>
        </p:nvSpPr>
        <p:spPr>
          <a:xfrm>
            <a:off x="2132735" y="3564132"/>
            <a:ext cx="4699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endParaRPr lang="en-US" altLang="zh-CN" sz="9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9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迁移</a:t>
            </a:r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8B7452-C082-F500-C814-1BABA8451F43}"/>
              </a:ext>
            </a:extLst>
          </p:cNvPr>
          <p:cNvSpPr txBox="1"/>
          <p:nvPr/>
        </p:nvSpPr>
        <p:spPr>
          <a:xfrm>
            <a:off x="1754114" y="1978089"/>
            <a:ext cx="1579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迁移方案</a:t>
            </a:r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41B90B-776F-7035-FC56-F6FD17DBCA36}"/>
              </a:ext>
            </a:extLst>
          </p:cNvPr>
          <p:cNvSpPr txBox="1"/>
          <p:nvPr/>
        </p:nvSpPr>
        <p:spPr>
          <a:xfrm>
            <a:off x="6028181" y="1914597"/>
            <a:ext cx="1579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优化结果</a:t>
            </a:r>
            <a:endParaRPr lang="zh-CN" altLang="en-US" sz="24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5137D3-8C70-3B10-7EFD-1F3AADAD5C46}"/>
              </a:ext>
            </a:extLst>
          </p:cNvPr>
          <p:cNvSpPr txBox="1"/>
          <p:nvPr/>
        </p:nvSpPr>
        <p:spPr>
          <a:xfrm>
            <a:off x="1066660" y="5401769"/>
            <a:ext cx="282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知识迁移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指导钛合金的性能寻优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2A300E-C1CA-A59F-CB1C-5E0E1D199D86}"/>
              </a:ext>
            </a:extLst>
          </p:cNvPr>
          <p:cNvSpPr txBox="1"/>
          <p:nvPr/>
        </p:nvSpPr>
        <p:spPr>
          <a:xfrm>
            <a:off x="5133784" y="5411332"/>
            <a:ext cx="3307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相同实验次数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迁移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BO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找到的蠕变寿命更高</a:t>
            </a:r>
          </a:p>
        </p:txBody>
      </p:sp>
    </p:spTree>
    <p:extLst>
      <p:ext uri="{BB962C8B-B14F-4D97-AF65-F5344CB8AC3E}">
        <p14:creationId xmlns:p14="http://schemas.microsoft.com/office/powerpoint/2010/main" val="98996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22E887A-CB23-C47E-2008-4A029DB43F77}"/>
              </a:ext>
            </a:extLst>
          </p:cNvPr>
          <p:cNvSpPr/>
          <p:nvPr/>
        </p:nvSpPr>
        <p:spPr>
          <a:xfrm>
            <a:off x="669600" y="4391538"/>
            <a:ext cx="7929870" cy="1702275"/>
          </a:xfrm>
          <a:prstGeom prst="roundRect">
            <a:avLst/>
          </a:prstGeom>
          <a:solidFill>
            <a:srgbClr val="FAFAFA"/>
          </a:solidFill>
          <a:ln w="1270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688CC66-3A4D-02F9-53A4-25F6F5121510}"/>
              </a:ext>
            </a:extLst>
          </p:cNvPr>
          <p:cNvSpPr/>
          <p:nvPr/>
        </p:nvSpPr>
        <p:spPr>
          <a:xfrm>
            <a:off x="6205330" y="1502410"/>
            <a:ext cx="2404800" cy="2443991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871D0BE-C1DE-3A11-AC9D-4CE553E2E978}"/>
              </a:ext>
            </a:extLst>
          </p:cNvPr>
          <p:cNvSpPr/>
          <p:nvPr/>
        </p:nvSpPr>
        <p:spPr>
          <a:xfrm>
            <a:off x="3437465" y="1502410"/>
            <a:ext cx="2404800" cy="2443991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CA4F22-EEDF-2524-82E7-F68CC4CB50F9}"/>
              </a:ext>
            </a:extLst>
          </p:cNvPr>
          <p:cNvSpPr/>
          <p:nvPr/>
        </p:nvSpPr>
        <p:spPr>
          <a:xfrm>
            <a:off x="669600" y="1502410"/>
            <a:ext cx="2404800" cy="2443991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9360" t="14425" r="29037" b="41338"/>
          <a:stretch>
            <a:fillRect/>
          </a:stretch>
        </p:blipFill>
        <p:spPr>
          <a:xfrm>
            <a:off x="933374" y="1649714"/>
            <a:ext cx="1910715" cy="1602105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21902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研究内容三：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材料缺陷表征图像的迁移学习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研究背景：材料缺陷的图像数据人工智能识别与分析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" y="6126633"/>
            <a:ext cx="8709660" cy="47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拟解决问题：机器学习在材料缺陷图像识别时主要存在数据稀缺的困难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600" y="32549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任务枯燥</a:t>
            </a:r>
            <a:endParaRPr kumimoji="1" lang="en-US" altLang="zh-CN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人工评判费时费力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2658" y="329290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主观判断</a:t>
            </a:r>
            <a:endParaRPr kumimoji="1" lang="en-US" altLang="zh-CN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标注标准不一致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2951" y="325085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经验门槛</a:t>
            </a:r>
            <a:endParaRPr kumimoji="1" lang="en-US" altLang="zh-CN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缺陷评判需要经验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4530" y="5703489"/>
            <a:ext cx="2687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缺陷出现小概率事件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3346" y="5692551"/>
            <a:ext cx="2580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高质量标注的数据少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66240" y="1554291"/>
            <a:ext cx="214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同一图像，在不同灰度阈值下处理后，缺陷消失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27" y="2054103"/>
            <a:ext cx="1449053" cy="124461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 b="-12634"/>
          <a:stretch>
            <a:fillRect/>
          </a:stretch>
        </p:blipFill>
        <p:spPr>
          <a:xfrm>
            <a:off x="890516" y="4733986"/>
            <a:ext cx="1867535" cy="106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13714" b="18694"/>
          <a:stretch>
            <a:fillRect/>
          </a:stretch>
        </p:blipFill>
        <p:spPr>
          <a:xfrm>
            <a:off x="6714036" y="4768256"/>
            <a:ext cx="1599579" cy="923330"/>
          </a:xfrm>
          <a:prstGeom prst="rect">
            <a:avLst/>
          </a:prstGeom>
        </p:spPr>
      </p:pic>
      <p:pic>
        <p:nvPicPr>
          <p:cNvPr id="17" name="图片 27">
            <a:extLst>
              <a:ext uri="{FF2B5EF4-FFF2-40B4-BE49-F238E27FC236}">
                <a16:creationId xmlns:a16="http://schemas.microsoft.com/office/drawing/2014/main" id="{867B9BB8-4F6F-E314-1F75-4062D48F1C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891" t="4113" r="22813" b="69756"/>
          <a:stretch/>
        </p:blipFill>
        <p:spPr>
          <a:xfrm>
            <a:off x="3873297" y="1713947"/>
            <a:ext cx="959105" cy="687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图片 27">
            <a:extLst>
              <a:ext uri="{FF2B5EF4-FFF2-40B4-BE49-F238E27FC236}">
                <a16:creationId xmlns:a16="http://schemas.microsoft.com/office/drawing/2014/main" id="{C57A7C8E-3E1D-51D9-DE7C-D9FDCCF94E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449" t="51602" r="27685" b="24093"/>
          <a:stretch/>
        </p:blipFill>
        <p:spPr>
          <a:xfrm>
            <a:off x="3873297" y="2552830"/>
            <a:ext cx="959105" cy="646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3069B69-6EB0-FFA4-F941-5CE5D276C521}"/>
              </a:ext>
            </a:extLst>
          </p:cNvPr>
          <p:cNvSpPr/>
          <p:nvPr/>
        </p:nvSpPr>
        <p:spPr>
          <a:xfrm>
            <a:off x="4286539" y="1700884"/>
            <a:ext cx="431214" cy="325573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181FA0-3F03-FC5B-82CB-4EB19F698D39}"/>
              </a:ext>
            </a:extLst>
          </p:cNvPr>
          <p:cNvSpPr/>
          <p:nvPr/>
        </p:nvSpPr>
        <p:spPr>
          <a:xfrm>
            <a:off x="4157986" y="2699875"/>
            <a:ext cx="431214" cy="325573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3F931E-AB55-1FF8-FA25-7960BF18DDBA}"/>
              </a:ext>
            </a:extLst>
          </p:cNvPr>
          <p:cNvCxnSpPr>
            <a:cxnSpLocks/>
          </p:cNvCxnSpPr>
          <p:nvPr/>
        </p:nvCxnSpPr>
        <p:spPr>
          <a:xfrm>
            <a:off x="4611836" y="1994953"/>
            <a:ext cx="363558" cy="379255"/>
          </a:xfrm>
          <a:prstGeom prst="line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7005D9-2292-A814-142E-7ABE0B3C12C3}"/>
              </a:ext>
            </a:extLst>
          </p:cNvPr>
          <p:cNvCxnSpPr>
            <a:cxnSpLocks/>
          </p:cNvCxnSpPr>
          <p:nvPr/>
        </p:nvCxnSpPr>
        <p:spPr>
          <a:xfrm flipV="1">
            <a:off x="4572994" y="2584510"/>
            <a:ext cx="402400" cy="194854"/>
          </a:xfrm>
          <a:prstGeom prst="line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837B467-8E5A-CAFD-0970-8570E6ACF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840" y="2005051"/>
            <a:ext cx="1231900" cy="1028700"/>
          </a:xfrm>
          <a:prstGeom prst="rect">
            <a:avLst/>
          </a:prstGeom>
        </p:spPr>
      </p:pic>
      <p:sp>
        <p:nvSpPr>
          <p:cNvPr id="45" name="Down Arrow 44">
            <a:extLst>
              <a:ext uri="{FF2B5EF4-FFF2-40B4-BE49-F238E27FC236}">
                <a16:creationId xmlns:a16="http://schemas.microsoft.com/office/drawing/2014/main" id="{B09251DE-30DB-CB30-17D4-95FB5D30D46A}"/>
              </a:ext>
            </a:extLst>
          </p:cNvPr>
          <p:cNvSpPr/>
          <p:nvPr/>
        </p:nvSpPr>
        <p:spPr>
          <a:xfrm>
            <a:off x="1698424" y="4065720"/>
            <a:ext cx="340492" cy="206499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C8CC0F5B-84DC-0C61-08E2-2027E9281891}"/>
              </a:ext>
            </a:extLst>
          </p:cNvPr>
          <p:cNvSpPr/>
          <p:nvPr/>
        </p:nvSpPr>
        <p:spPr>
          <a:xfrm>
            <a:off x="4512887" y="4065720"/>
            <a:ext cx="340492" cy="206499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2F2C2737-EBC2-C96C-C7E7-A11640B01DEB}"/>
              </a:ext>
            </a:extLst>
          </p:cNvPr>
          <p:cNvSpPr/>
          <p:nvPr/>
        </p:nvSpPr>
        <p:spPr>
          <a:xfrm>
            <a:off x="7269965" y="4065720"/>
            <a:ext cx="340492" cy="206499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F064C6-AC31-25AE-CC59-26431331B781}"/>
              </a:ext>
            </a:extLst>
          </p:cNvPr>
          <p:cNvSpPr txBox="1"/>
          <p:nvPr/>
        </p:nvSpPr>
        <p:spPr>
          <a:xfrm>
            <a:off x="2490358" y="441131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需求：利用人工智能技术进行缺陷识别和分类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B6C891A-0C9C-268D-BE41-EC14F7792798}"/>
              </a:ext>
            </a:extLst>
          </p:cNvPr>
          <p:cNvSpPr/>
          <p:nvPr/>
        </p:nvSpPr>
        <p:spPr>
          <a:xfrm>
            <a:off x="4040066" y="5071301"/>
            <a:ext cx="1341342" cy="39534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存在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问题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683694E6-F55E-6BAB-4DFF-AE0A79F79E5B}"/>
              </a:ext>
            </a:extLst>
          </p:cNvPr>
          <p:cNvSpPr/>
          <p:nvPr/>
        </p:nvSpPr>
        <p:spPr>
          <a:xfrm rot="5400000">
            <a:off x="3640329" y="5141429"/>
            <a:ext cx="210848" cy="255088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E33D5239-939C-643C-7B09-6694E2118133}"/>
              </a:ext>
            </a:extLst>
          </p:cNvPr>
          <p:cNvSpPr/>
          <p:nvPr/>
        </p:nvSpPr>
        <p:spPr>
          <a:xfrm rot="16200000">
            <a:off x="5569408" y="5141430"/>
            <a:ext cx="210848" cy="255088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E2F4BD-BFA1-57CB-C579-E10097DD5354}"/>
              </a:ext>
            </a:extLst>
          </p:cNvPr>
          <p:cNvSpPr txBox="1"/>
          <p:nvPr/>
        </p:nvSpPr>
        <p:spPr>
          <a:xfrm>
            <a:off x="2697664" y="500736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缺陷图像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数据少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753E14-007E-C04D-86D0-FD22C8F85F1E}"/>
              </a:ext>
            </a:extLst>
          </p:cNvPr>
          <p:cNvSpPr txBox="1"/>
          <p:nvPr/>
        </p:nvSpPr>
        <p:spPr>
          <a:xfrm>
            <a:off x="2034265" y="5261642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B23688-AAC1-DBD3-285F-E9D93B9638B3}"/>
              </a:ext>
            </a:extLst>
          </p:cNvPr>
          <p:cNvSpPr txBox="1"/>
          <p:nvPr/>
        </p:nvSpPr>
        <p:spPr>
          <a:xfrm>
            <a:off x="5790364" y="500736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标注缺乏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21902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研究内容三：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材料缺陷表征图像的迁移学习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800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创新思路：迁移学习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➕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数据增强可以基于较少的实验数据进行建模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470" y="6019082"/>
            <a:ext cx="74429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少量有标注的数据集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适合对预训练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ResNet34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模型进行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迁移学习</a:t>
            </a: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通过图像变换方法可以增加图像数量，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改善图像特征提取质量</a:t>
            </a:r>
          </a:p>
        </p:txBody>
      </p:sp>
      <p:sp>
        <p:nvSpPr>
          <p:cNvPr id="3" name="矩形 1"/>
          <p:cNvSpPr/>
          <p:nvPr>
            <p:custDataLst>
              <p:tags r:id="rId2"/>
            </p:custDataLst>
          </p:nvPr>
        </p:nvSpPr>
        <p:spPr>
          <a:xfrm>
            <a:off x="468494" y="1450865"/>
            <a:ext cx="3652127" cy="45221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1"/>
          <p:cNvSpPr/>
          <p:nvPr>
            <p:custDataLst>
              <p:tags r:id="rId3"/>
            </p:custDataLst>
          </p:nvPr>
        </p:nvSpPr>
        <p:spPr>
          <a:xfrm>
            <a:off x="4962421" y="1461793"/>
            <a:ext cx="3652127" cy="4511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 and augmentation</a:t>
            </a:r>
          </a:p>
        </p:txBody>
      </p:sp>
      <p:sp>
        <p:nvSpPr>
          <p:cNvPr id="7" name="文本占位符 8"/>
          <p:cNvSpPr txBox="1"/>
          <p:nvPr/>
        </p:nvSpPr>
        <p:spPr>
          <a:xfrm>
            <a:off x="996593" y="1461792"/>
            <a:ext cx="2578813" cy="219456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ResNet34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迁移学习</a:t>
            </a:r>
          </a:p>
        </p:txBody>
      </p:sp>
      <p:sp>
        <p:nvSpPr>
          <p:cNvPr id="8" name="文本占位符 8"/>
          <p:cNvSpPr txBox="1"/>
          <p:nvPr/>
        </p:nvSpPr>
        <p:spPr>
          <a:xfrm>
            <a:off x="5801756" y="1461792"/>
            <a:ext cx="1963584" cy="219456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800" dirty="0">
                <a:latin typeface="Arial" panose="020B0604020202020204" pitchFamily="34" charset="0"/>
                <a:sym typeface="+mn-ea"/>
              </a:rPr>
              <a:t>图像数据增强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126994" y="3230018"/>
            <a:ext cx="340492" cy="206499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t="-3988" r="61410"/>
          <a:stretch>
            <a:fillRect/>
          </a:stretch>
        </p:blipFill>
        <p:spPr>
          <a:xfrm>
            <a:off x="771352" y="2294203"/>
            <a:ext cx="3047365" cy="8775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76903" y="2165883"/>
            <a:ext cx="3049905" cy="1004291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268" y="1802663"/>
            <a:ext cx="3050540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ImageNet</a:t>
            </a:r>
            <a:r>
              <a:rPr lang="zh-CN" altLang="en-US" sz="16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上全面标注的数据集</a:t>
            </a:r>
          </a:p>
        </p:txBody>
      </p:sp>
      <p:sp>
        <p:nvSpPr>
          <p:cNvPr id="25" name="矩形 24"/>
          <p:cNvSpPr/>
          <p:nvPr/>
        </p:nvSpPr>
        <p:spPr>
          <a:xfrm>
            <a:off x="764540" y="4849114"/>
            <a:ext cx="3046095" cy="106299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371" y="4537381"/>
            <a:ext cx="468058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sz="16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材料缺陷</a:t>
            </a: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：无标注的数据集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F0BF06-E66C-87E5-3AB9-79D8CCC19817}"/>
              </a:ext>
            </a:extLst>
          </p:cNvPr>
          <p:cNvGrpSpPr/>
          <p:nvPr/>
        </p:nvGrpSpPr>
        <p:grpSpPr>
          <a:xfrm>
            <a:off x="1074413" y="5117384"/>
            <a:ext cx="2423172" cy="751205"/>
            <a:chOff x="939165" y="5086350"/>
            <a:chExt cx="2636520" cy="898525"/>
          </a:xfrm>
        </p:grpSpPr>
        <p:pic>
          <p:nvPicPr>
            <p:cNvPr id="27" name="图片 26" descr="400150.view0774"/>
            <p:cNvPicPr>
              <a:picLocks noChangeAspect="1"/>
            </p:cNvPicPr>
            <p:nvPr/>
          </p:nvPicPr>
          <p:blipFill>
            <a:blip r:embed="rId7"/>
            <a:srcRect l="31635" t="32139" r="31204" b="26759"/>
            <a:stretch>
              <a:fillRect/>
            </a:stretch>
          </p:blipFill>
          <p:spPr>
            <a:xfrm>
              <a:off x="939165" y="5086350"/>
              <a:ext cx="802640" cy="89789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2037" y="5086350"/>
              <a:ext cx="778510" cy="89852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6235" y="5086350"/>
              <a:ext cx="679450" cy="898525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rcRect b="33024"/>
          <a:stretch>
            <a:fillRect/>
          </a:stretch>
        </p:blipFill>
        <p:spPr>
          <a:xfrm>
            <a:off x="5553710" y="1986534"/>
            <a:ext cx="2533650" cy="87185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604510" y="2863469"/>
            <a:ext cx="23679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初始标注数据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rcRect t="24268" b="-49"/>
          <a:stretch>
            <a:fillRect/>
          </a:stretch>
        </p:blipFill>
        <p:spPr>
          <a:xfrm>
            <a:off x="5553710" y="4495419"/>
            <a:ext cx="2533650" cy="10350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3811" y="3222720"/>
            <a:ext cx="1150620" cy="116713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860" y="3222720"/>
            <a:ext cx="868045" cy="112458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962525" y="5543804"/>
            <a:ext cx="365188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增强后获得：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289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张图片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DBA69-4B31-EEA1-9C2E-750AC20D21ED}"/>
              </a:ext>
            </a:extLst>
          </p:cNvPr>
          <p:cNvSpPr txBox="1"/>
          <p:nvPr/>
        </p:nvSpPr>
        <p:spPr>
          <a:xfrm>
            <a:off x="1315140" y="2132783"/>
            <a:ext cx="2097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1000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个类别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万张图片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FBD19E-1AF9-85DB-98A8-AEDD2A665B48}"/>
              </a:ext>
            </a:extLst>
          </p:cNvPr>
          <p:cNvSpPr/>
          <p:nvPr/>
        </p:nvSpPr>
        <p:spPr>
          <a:xfrm>
            <a:off x="771237" y="3475337"/>
            <a:ext cx="3042000" cy="262371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基于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ImageNet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预训练模型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15D3248-7280-CA7D-6723-26830B1FF310}"/>
              </a:ext>
            </a:extLst>
          </p:cNvPr>
          <p:cNvSpPr/>
          <p:nvPr/>
        </p:nvSpPr>
        <p:spPr>
          <a:xfrm>
            <a:off x="771237" y="3766368"/>
            <a:ext cx="3042000" cy="262371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algn="ctr" defTabSz="914400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中间层特征作为特征提取器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3389E5-ACF4-9FCE-C2F7-9AEAAB8C1DF8}"/>
              </a:ext>
            </a:extLst>
          </p:cNvPr>
          <p:cNvSpPr/>
          <p:nvPr/>
        </p:nvSpPr>
        <p:spPr>
          <a:xfrm>
            <a:off x="771237" y="4060182"/>
            <a:ext cx="3042000" cy="262371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algn="ctr" defTabSz="914400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基于提取的特征进行分类任务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89912-D6D6-D9F3-2641-7BC4DF0F68C8}"/>
              </a:ext>
            </a:extLst>
          </p:cNvPr>
          <p:cNvSpPr txBox="1"/>
          <p:nvPr/>
        </p:nvSpPr>
        <p:spPr>
          <a:xfrm>
            <a:off x="1100123" y="4849113"/>
            <a:ext cx="255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2000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张图片（有标注数量少）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CD8BF8C-76D7-F2FF-FA63-960E159E2FFD}"/>
              </a:ext>
            </a:extLst>
          </p:cNvPr>
          <p:cNvSpPr/>
          <p:nvPr/>
        </p:nvSpPr>
        <p:spPr>
          <a:xfrm>
            <a:off x="2115753" y="4362485"/>
            <a:ext cx="340492" cy="206499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257ABC-BE29-BCA7-C2E7-B07006D23682}"/>
              </a:ext>
            </a:extLst>
          </p:cNvPr>
          <p:cNvGrpSpPr/>
          <p:nvPr/>
        </p:nvGrpSpPr>
        <p:grpSpPr>
          <a:xfrm>
            <a:off x="6442667" y="3222720"/>
            <a:ext cx="873840" cy="1171575"/>
            <a:chOff x="6345476" y="3349625"/>
            <a:chExt cx="873840" cy="1171575"/>
          </a:xfrm>
        </p:grpSpPr>
        <p:sp>
          <p:nvSpPr>
            <p:cNvPr id="37" name="Down Arrow 11"/>
            <p:cNvSpPr/>
            <p:nvPr/>
          </p:nvSpPr>
          <p:spPr>
            <a:xfrm>
              <a:off x="6345476" y="3349625"/>
              <a:ext cx="873840" cy="1171575"/>
            </a:xfrm>
            <a:prstGeom prst="downArrow">
              <a:avLst>
                <a:gd name="adj1" fmla="val 50000"/>
                <a:gd name="adj2" fmla="val 56799"/>
              </a:avLst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41D96-7457-C697-BE6A-D16A4EEC6084}"/>
                </a:ext>
              </a:extLst>
            </p:cNvPr>
            <p:cNvSpPr txBox="1"/>
            <p:nvPr/>
          </p:nvSpPr>
          <p:spPr>
            <a:xfrm>
              <a:off x="6399599" y="3384772"/>
              <a:ext cx="7410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14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种</a:t>
              </a:r>
              <a:endParaRPr kumimoji="1"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图像</a:t>
              </a:r>
              <a:endParaRPr kumimoji="1"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变换</a:t>
              </a:r>
              <a:endParaRPr kumimoji="1"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kumimoji="1"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手段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18853" y="3241348"/>
            <a:ext cx="8359387" cy="258096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21902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研究内容三：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材料缺陷表征图像的迁移学习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8930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研究结果：</a:t>
            </a:r>
            <a:r>
              <a:rPr lang="en-US" altLang="zh-CN" sz="2000" dirty="0" err="1"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ResNet</a:t>
            </a:r>
            <a:r>
              <a:rPr lang="en-US" altLang="zh-CN" sz="2000" dirty="0"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34 </a:t>
            </a:r>
            <a:r>
              <a:rPr lang="zh-CN" altLang="en-US" sz="2000" dirty="0"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迁移学习实现跨领域的预测能力</a:t>
            </a:r>
            <a:endParaRPr lang="zh-CN" altLang="en-US" sz="2000" dirty="0">
              <a:ea typeface="黑体" panose="02010609060101010101" pitchFamily="2" charset="-122"/>
              <a:cs typeface="Arial" panose="020B0604020202020204" pitchFamily="34" charset="0"/>
            </a:endParaRPr>
          </a:p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461" y="5904386"/>
            <a:ext cx="8709660" cy="826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模型总体上表现良好</a:t>
            </a:r>
            <a:r>
              <a:rPr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，</a:t>
            </a:r>
            <a:r>
              <a:rPr 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能够快速收敛</a:t>
            </a: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，</a:t>
            </a:r>
            <a:r>
              <a:rPr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在“bad”类和“good”类上的精确率</a:t>
            </a:r>
            <a:r>
              <a:rPr 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高</a:t>
            </a:r>
          </a:p>
          <a:p>
            <a:pPr marL="285750" indent="-28575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高</a:t>
            </a:r>
            <a:r>
              <a:rPr lang="en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score</a:t>
            </a:r>
            <a:r>
              <a:rPr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表明模型在区分</a:t>
            </a:r>
            <a:r>
              <a:rPr lang="en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“</a:t>
            </a:r>
            <a:r>
              <a:rPr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bad”和“good”类别方面有很强的能力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9155" y="2114550"/>
            <a:ext cx="1228725" cy="866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715" y="2384425"/>
            <a:ext cx="14808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ImageNet-1K</a:t>
            </a:r>
          </a:p>
        </p:txBody>
      </p:sp>
      <p:sp>
        <p:nvSpPr>
          <p:cNvPr id="7" name="右箭头 6"/>
          <p:cNvSpPr/>
          <p:nvPr/>
        </p:nvSpPr>
        <p:spPr>
          <a:xfrm>
            <a:off x="2193925" y="2486025"/>
            <a:ext cx="292100" cy="20955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4130" y="2428875"/>
            <a:ext cx="78740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Conv 1</a:t>
            </a:r>
          </a:p>
        </p:txBody>
      </p:sp>
      <p:sp>
        <p:nvSpPr>
          <p:cNvPr id="23" name="右箭头 22"/>
          <p:cNvSpPr/>
          <p:nvPr/>
        </p:nvSpPr>
        <p:spPr>
          <a:xfrm>
            <a:off x="3502025" y="2486025"/>
            <a:ext cx="292100" cy="20955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72230" y="2428875"/>
            <a:ext cx="78740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Conv 2</a:t>
            </a:r>
          </a:p>
        </p:txBody>
      </p:sp>
      <p:sp>
        <p:nvSpPr>
          <p:cNvPr id="25" name="椭圆 24"/>
          <p:cNvSpPr/>
          <p:nvPr/>
        </p:nvSpPr>
        <p:spPr>
          <a:xfrm>
            <a:off x="4793615" y="2552700"/>
            <a:ext cx="76200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20615" y="2552700"/>
            <a:ext cx="76200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047615" y="2552700"/>
            <a:ext cx="76200" cy="76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5185410" y="2486025"/>
            <a:ext cx="292100" cy="20955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55615" y="2428875"/>
            <a:ext cx="78740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Conv N</a:t>
            </a:r>
          </a:p>
        </p:txBody>
      </p:sp>
      <p:sp>
        <p:nvSpPr>
          <p:cNvPr id="30" name="右箭头 29"/>
          <p:cNvSpPr/>
          <p:nvPr/>
        </p:nvSpPr>
        <p:spPr>
          <a:xfrm>
            <a:off x="6449695" y="2486025"/>
            <a:ext cx="292100" cy="20955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19900" y="2428875"/>
            <a:ext cx="730885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32" name="左大括号 31"/>
          <p:cNvSpPr/>
          <p:nvPr/>
        </p:nvSpPr>
        <p:spPr>
          <a:xfrm>
            <a:off x="7632065" y="2060575"/>
            <a:ext cx="146050" cy="1073150"/>
          </a:xfrm>
          <a:prstGeom prst="leftBrac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05420" y="1971675"/>
            <a:ext cx="906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Class 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805420" y="2917825"/>
            <a:ext cx="904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Class N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804150" y="2278380"/>
            <a:ext cx="906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Class 2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39405" y="2593975"/>
            <a:ext cx="475615" cy="299085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 flipV="1">
            <a:off x="2955925" y="2105025"/>
            <a:ext cx="945515" cy="323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255770" y="2073275"/>
            <a:ext cx="13970" cy="365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4606290" y="2079625"/>
            <a:ext cx="1391285" cy="358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432643" y="1485037"/>
            <a:ext cx="3972098" cy="58477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学习丰富的特征，尤其是底层特征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如边缘、纹理等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435" y="2384425"/>
            <a:ext cx="788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CNN: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9869" y="3670182"/>
            <a:ext cx="35529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u="sng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u="sng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Training</a:t>
            </a:r>
            <a:r>
              <a:rPr lang="zh-CN" altLang="en-US" sz="1600" u="sng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u="sng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Dataset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: 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Labeled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data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-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bad: 100   good: 100</a:t>
            </a:r>
          </a:p>
        </p:txBody>
      </p:sp>
      <p:graphicFrame>
        <p:nvGraphicFramePr>
          <p:cNvPr id="59" name="表格 58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3447629"/>
              </p:ext>
            </p:extLst>
          </p:nvPr>
        </p:nvGraphicFramePr>
        <p:xfrm>
          <a:off x="547456" y="4257675"/>
          <a:ext cx="3349625" cy="140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epoch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train loss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 test accurac</a:t>
                      </a:r>
                      <a:r>
                        <a:rPr lang="en-US" altLang="zh-CN" sz="16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0.950</a:t>
                      </a:r>
                      <a:endParaRPr lang="en-US" sz="16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黑体" panose="02010609060101010101" pitchFamily="2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文本框 61"/>
          <p:cNvSpPr txBox="1"/>
          <p:nvPr/>
        </p:nvSpPr>
        <p:spPr>
          <a:xfrm>
            <a:off x="1821681" y="3263091"/>
            <a:ext cx="59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ResNet</a:t>
            </a:r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34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迁移学习</a:t>
            </a:r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200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个已人工标注的训练图像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010" y="3975637"/>
            <a:ext cx="2271899" cy="18162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741" y="3962570"/>
            <a:ext cx="2222899" cy="1802522"/>
          </a:xfrm>
          <a:prstGeom prst="rect">
            <a:avLst/>
          </a:prstGeom>
        </p:spPr>
      </p:pic>
      <p:sp>
        <p:nvSpPr>
          <p:cNvPr id="9" name="文本框 18">
            <a:extLst>
              <a:ext uri="{FF2B5EF4-FFF2-40B4-BE49-F238E27FC236}">
                <a16:creationId xmlns:a16="http://schemas.microsoft.com/office/drawing/2014/main" id="{2BF7F878-9629-3433-E106-64409C5DB46A}"/>
              </a:ext>
            </a:extLst>
          </p:cNvPr>
          <p:cNvSpPr txBox="1"/>
          <p:nvPr/>
        </p:nvSpPr>
        <p:spPr>
          <a:xfrm>
            <a:off x="6586080" y="3614696"/>
            <a:ext cx="198335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F1 score = 0.94</a:t>
            </a:r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DAB3AE34-7A0F-3E64-8474-BE6A9846BEA1}"/>
              </a:ext>
            </a:extLst>
          </p:cNvPr>
          <p:cNvSpPr txBox="1"/>
          <p:nvPr/>
        </p:nvSpPr>
        <p:spPr>
          <a:xfrm>
            <a:off x="4255770" y="3637083"/>
            <a:ext cx="198335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错误仅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6/676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0">
            <a:extLst>
              <a:ext uri="{FF2B5EF4-FFF2-40B4-BE49-F238E27FC236}">
                <a16:creationId xmlns:a16="http://schemas.microsoft.com/office/drawing/2014/main" id="{BFFE9282-D67D-62A3-F2FA-0EA0510E48F3}"/>
              </a:ext>
            </a:extLst>
          </p:cNvPr>
          <p:cNvSpPr/>
          <p:nvPr/>
        </p:nvSpPr>
        <p:spPr>
          <a:xfrm>
            <a:off x="418853" y="2905662"/>
            <a:ext cx="8359387" cy="29166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219023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研究内容三：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材料缺陷表征图像的迁移学习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研究结果：半监督学习提升无标记数据的利用率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635" y="6028024"/>
            <a:ext cx="9144635" cy="47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通过引入半监督学习，将大量未标注数据利用起来，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提升模型预测的稳定性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816274" y="1634307"/>
            <a:ext cx="6783196" cy="98751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16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伪标签生成: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通过模型对弱增强的未标记图像的预测生成伪标签；对于给定图像，只有当模型表现出高置信度预测时才保留伪标签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16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强增强训练: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模型在强增强版本的同一图像上训练，以预测这些伪标签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67996" y="1610800"/>
            <a:ext cx="1198632" cy="1021556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半监督</a:t>
            </a:r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学习</a:t>
            </a:r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思路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52" name="表格 5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0008853"/>
              </p:ext>
            </p:extLst>
          </p:nvPr>
        </p:nvGraphicFramePr>
        <p:xfrm>
          <a:off x="523876" y="4112895"/>
          <a:ext cx="3546475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epoch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train loss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 test accurac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 dirty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</a:t>
                      </a:r>
                      <a:r>
                        <a:rPr lang="en-US" sz="1600" b="0" dirty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</a:t>
                      </a: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0.2</a:t>
                      </a:r>
                      <a:r>
                        <a:rPr lang="en-US" sz="1600" b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0" dirty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0.9</a:t>
                      </a:r>
                      <a:r>
                        <a:rPr lang="en-US" sz="1600" b="0" dirty="0">
                          <a:latin typeface="Arial" panose="020B0604020202020204" pitchFamily="34" charset="0"/>
                          <a:ea typeface="黑体" panose="02010609060101010101" pitchFamily="2" charset="-122"/>
                          <a:cs typeface="Arial" panose="020B0604020202020204" pitchFamily="34" charset="0"/>
                          <a:sym typeface="+mn-ea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1145024" y="3701413"/>
            <a:ext cx="230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半监督学习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602" y="3961589"/>
            <a:ext cx="2029073" cy="17947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26" y="3911721"/>
            <a:ext cx="2572632" cy="1771650"/>
          </a:xfrm>
          <a:prstGeom prst="rect">
            <a:avLst/>
          </a:prstGeom>
        </p:spPr>
      </p:pic>
      <p:sp>
        <p:nvSpPr>
          <p:cNvPr id="3" name="文本框 61">
            <a:extLst>
              <a:ext uri="{FF2B5EF4-FFF2-40B4-BE49-F238E27FC236}">
                <a16:creationId xmlns:a16="http://schemas.microsoft.com/office/drawing/2014/main" id="{7E321FC1-F7D9-FFEF-D55D-DED7FF4FC0F8}"/>
              </a:ext>
            </a:extLst>
          </p:cNvPr>
          <p:cNvSpPr txBox="1"/>
          <p:nvPr/>
        </p:nvSpPr>
        <p:spPr>
          <a:xfrm>
            <a:off x="1247775" y="2920463"/>
            <a:ext cx="710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ResNet34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迁移学习</a:t>
            </a:r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半监督学习</a:t>
            </a:r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200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个已人工标注</a:t>
            </a:r>
            <a:r>
              <a:rPr lang="en-US" altLang="zh-CN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+1000</a:t>
            </a:r>
            <a:r>
              <a:rPr lang="zh-CN" altLang="en-US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无标注的训练图像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4E7F1B-4015-8003-3BE8-896FB6084E84}"/>
              </a:ext>
            </a:extLst>
          </p:cNvPr>
          <p:cNvSpPr/>
          <p:nvPr/>
        </p:nvSpPr>
        <p:spPr>
          <a:xfrm>
            <a:off x="5169026" y="4270949"/>
            <a:ext cx="431214" cy="325573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BABECE-67A4-247C-2AFA-74C179BB5BBB}"/>
              </a:ext>
            </a:extLst>
          </p:cNvPr>
          <p:cNvSpPr/>
          <p:nvPr/>
        </p:nvSpPr>
        <p:spPr>
          <a:xfrm>
            <a:off x="8305458" y="4270949"/>
            <a:ext cx="431214" cy="325573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0A656-49FD-5F66-DBFD-68A8722A655C}"/>
              </a:ext>
            </a:extLst>
          </p:cNvPr>
          <p:cNvSpPr txBox="1"/>
          <p:nvPr/>
        </p:nvSpPr>
        <p:spPr>
          <a:xfrm>
            <a:off x="2817823" y="3648554"/>
            <a:ext cx="4634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错误仅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5/676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972C7487-99E1-3B58-8C19-60B351C7CCA4}"/>
              </a:ext>
            </a:extLst>
          </p:cNvPr>
          <p:cNvSpPr txBox="1"/>
          <p:nvPr/>
        </p:nvSpPr>
        <p:spPr>
          <a:xfrm>
            <a:off x="6586080" y="3614696"/>
            <a:ext cx="198335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F1 score = 0.95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7C0621-0636-D79C-B3E5-99B0EB716515}"/>
              </a:ext>
            </a:extLst>
          </p:cNvPr>
          <p:cNvSpPr/>
          <p:nvPr/>
        </p:nvSpPr>
        <p:spPr>
          <a:xfrm>
            <a:off x="363591" y="2079283"/>
            <a:ext cx="3039622" cy="3136782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研究内容四：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多源数据融合及多目标优化流程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研究背景：合金优化过程产生同一材料的不同性质表征数据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6923" y="5628689"/>
            <a:ext cx="8709660" cy="893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拟解决问题：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能否基于成分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工艺与疲劳和强度性能的关系</a:t>
            </a:r>
            <a:endParaRPr lang="en-US" altLang="zh-CN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指导蠕变性能优化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0B5C3D-C80F-C987-54D0-B0C4CA430D84}"/>
              </a:ext>
            </a:extLst>
          </p:cNvPr>
          <p:cNvGrpSpPr/>
          <p:nvPr/>
        </p:nvGrpSpPr>
        <p:grpSpPr>
          <a:xfrm>
            <a:off x="531837" y="2181473"/>
            <a:ext cx="2927092" cy="2950667"/>
            <a:chOff x="229658" y="1871563"/>
            <a:chExt cx="2332791" cy="2355856"/>
          </a:xfrm>
        </p:grpSpPr>
        <p:pic>
          <p:nvPicPr>
            <p:cNvPr id="5" name="图片 8">
              <a:extLst>
                <a:ext uri="{FF2B5EF4-FFF2-40B4-BE49-F238E27FC236}">
                  <a16:creationId xmlns:a16="http://schemas.microsoft.com/office/drawing/2014/main" id="{5299A9DD-7F5C-9096-FFFF-34D72C05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62" y="1912461"/>
              <a:ext cx="1995094" cy="2063613"/>
            </a:xfrm>
            <a:prstGeom prst="rect">
              <a:avLst/>
            </a:prstGeom>
          </p:spPr>
        </p:pic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C71C048C-B9FB-9DD3-FB0E-1E582EDA7011}"/>
                </a:ext>
              </a:extLst>
            </p:cNvPr>
            <p:cNvSpPr txBox="1"/>
            <p:nvPr/>
          </p:nvSpPr>
          <p:spPr>
            <a:xfrm>
              <a:off x="229658" y="3957112"/>
              <a:ext cx="868589" cy="27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疲劳</a:t>
              </a:r>
            </a:p>
          </p:txBody>
        </p:sp>
        <p:sp>
          <p:nvSpPr>
            <p:cNvPr id="8" name="文本框 10">
              <a:extLst>
                <a:ext uri="{FF2B5EF4-FFF2-40B4-BE49-F238E27FC236}">
                  <a16:creationId xmlns:a16="http://schemas.microsoft.com/office/drawing/2014/main" id="{CA266042-073F-1E85-255F-00C29A147DB1}"/>
                </a:ext>
              </a:extLst>
            </p:cNvPr>
            <p:cNvSpPr txBox="1"/>
            <p:nvPr/>
          </p:nvSpPr>
          <p:spPr>
            <a:xfrm>
              <a:off x="1098247" y="1871563"/>
              <a:ext cx="868589" cy="27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蠕变</a:t>
              </a: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1D880676-FAB5-D4BB-5567-BB4C2B65A679}"/>
                </a:ext>
              </a:extLst>
            </p:cNvPr>
            <p:cNvSpPr txBox="1"/>
            <p:nvPr/>
          </p:nvSpPr>
          <p:spPr>
            <a:xfrm>
              <a:off x="1820447" y="3535122"/>
              <a:ext cx="742002" cy="27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强度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1B3D93-CD81-BFB9-D272-2A6B70A3DA2B}"/>
              </a:ext>
            </a:extLst>
          </p:cNvPr>
          <p:cNvSpPr/>
          <p:nvPr/>
        </p:nvSpPr>
        <p:spPr>
          <a:xfrm>
            <a:off x="4125070" y="1639613"/>
            <a:ext cx="3039622" cy="1250982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7EE29F-7385-E94A-DC74-E3FEACDB1209}"/>
              </a:ext>
            </a:extLst>
          </p:cNvPr>
          <p:cNvSpPr/>
          <p:nvPr/>
        </p:nvSpPr>
        <p:spPr>
          <a:xfrm>
            <a:off x="4125070" y="2971180"/>
            <a:ext cx="3039622" cy="1250982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BC67A2-EAB3-DA48-8472-68D5B784E30E}"/>
              </a:ext>
            </a:extLst>
          </p:cNvPr>
          <p:cNvSpPr/>
          <p:nvPr/>
        </p:nvSpPr>
        <p:spPr>
          <a:xfrm>
            <a:off x="4125070" y="4316034"/>
            <a:ext cx="3039622" cy="1250982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4" name="图片 15">
            <a:extLst>
              <a:ext uri="{FF2B5EF4-FFF2-40B4-BE49-F238E27FC236}">
                <a16:creationId xmlns:a16="http://schemas.microsoft.com/office/drawing/2014/main" id="{3B43EFDA-5ABE-C554-FF5E-BBF7C450C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43" b="15030"/>
          <a:stretch/>
        </p:blipFill>
        <p:spPr>
          <a:xfrm>
            <a:off x="4393199" y="1791157"/>
            <a:ext cx="2589492" cy="974692"/>
          </a:xfrm>
          <a:prstGeom prst="rect">
            <a:avLst/>
          </a:prstGeom>
        </p:spPr>
      </p:pic>
      <p:pic>
        <p:nvPicPr>
          <p:cNvPr id="25" name="图片 17">
            <a:extLst>
              <a:ext uri="{FF2B5EF4-FFF2-40B4-BE49-F238E27FC236}">
                <a16:creationId xmlns:a16="http://schemas.microsoft.com/office/drawing/2014/main" id="{039A89CC-A50A-0230-0AFE-327890773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90" y="4495757"/>
            <a:ext cx="2592508" cy="916819"/>
          </a:xfrm>
          <a:prstGeom prst="rect">
            <a:avLst/>
          </a:prstGeom>
        </p:spPr>
      </p:pic>
      <p:pic>
        <p:nvPicPr>
          <p:cNvPr id="28" name="图片 22">
            <a:extLst>
              <a:ext uri="{FF2B5EF4-FFF2-40B4-BE49-F238E27FC236}">
                <a16:creationId xmlns:a16="http://schemas.microsoft.com/office/drawing/2014/main" id="{F5CBCDDB-825F-3FE8-D87F-1FC24B9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974" y="3093031"/>
            <a:ext cx="2544717" cy="1007705"/>
          </a:xfrm>
          <a:prstGeom prst="rect">
            <a:avLst/>
          </a:prstGeom>
        </p:spPr>
      </p:pic>
      <p:sp>
        <p:nvSpPr>
          <p:cNvPr id="29" name="文本框 10">
            <a:extLst>
              <a:ext uri="{FF2B5EF4-FFF2-40B4-BE49-F238E27FC236}">
                <a16:creationId xmlns:a16="http://schemas.microsoft.com/office/drawing/2014/main" id="{07CA17C3-73CE-F56D-6BD0-58AACF97703C}"/>
              </a:ext>
            </a:extLst>
          </p:cNvPr>
          <p:cNvSpPr txBox="1"/>
          <p:nvPr/>
        </p:nvSpPr>
        <p:spPr>
          <a:xfrm>
            <a:off x="4101158" y="3103490"/>
            <a:ext cx="584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蠕变寿命</a:t>
            </a: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D01A87FB-0185-05FB-0F59-D50B65D0689C}"/>
              </a:ext>
            </a:extLst>
          </p:cNvPr>
          <p:cNvSpPr txBox="1"/>
          <p:nvPr/>
        </p:nvSpPr>
        <p:spPr>
          <a:xfrm>
            <a:off x="4088347" y="1751455"/>
            <a:ext cx="584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疲劳寿命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F6283267-8255-AB23-C607-0A53CD30BC91}"/>
              </a:ext>
            </a:extLst>
          </p:cNvPr>
          <p:cNvSpPr txBox="1"/>
          <p:nvPr/>
        </p:nvSpPr>
        <p:spPr>
          <a:xfrm>
            <a:off x="4087213" y="4655059"/>
            <a:ext cx="584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强度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2A43D8B-B074-A05C-B106-8AD642702A00}"/>
              </a:ext>
            </a:extLst>
          </p:cNvPr>
          <p:cNvCxnSpPr>
            <a:cxnSpLocks/>
          </p:cNvCxnSpPr>
          <p:nvPr/>
        </p:nvCxnSpPr>
        <p:spPr>
          <a:xfrm flipV="1">
            <a:off x="3416186" y="2136864"/>
            <a:ext cx="720000" cy="959250"/>
          </a:xfrm>
          <a:prstGeom prst="bentConnector3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6BB61D6-8CD8-B7D2-7F3C-8147D6C806BD}"/>
              </a:ext>
            </a:extLst>
          </p:cNvPr>
          <p:cNvCxnSpPr>
            <a:cxnSpLocks/>
          </p:cNvCxnSpPr>
          <p:nvPr/>
        </p:nvCxnSpPr>
        <p:spPr>
          <a:xfrm>
            <a:off x="3407852" y="4254361"/>
            <a:ext cx="743278" cy="684049"/>
          </a:xfrm>
          <a:prstGeom prst="bentConnector3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97FD64-0C02-8094-5E49-8DABC54FF0CB}"/>
              </a:ext>
            </a:extLst>
          </p:cNvPr>
          <p:cNvCxnSpPr>
            <a:cxnSpLocks/>
          </p:cNvCxnSpPr>
          <p:nvPr/>
        </p:nvCxnSpPr>
        <p:spPr>
          <a:xfrm flipV="1">
            <a:off x="3403213" y="3671878"/>
            <a:ext cx="684000" cy="6719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rved Left Arrow 59">
            <a:extLst>
              <a:ext uri="{FF2B5EF4-FFF2-40B4-BE49-F238E27FC236}">
                <a16:creationId xmlns:a16="http://schemas.microsoft.com/office/drawing/2014/main" id="{E15E32EA-1666-6AA8-4D13-04E909A36B1A}"/>
              </a:ext>
            </a:extLst>
          </p:cNvPr>
          <p:cNvSpPr/>
          <p:nvPr/>
        </p:nvSpPr>
        <p:spPr>
          <a:xfrm>
            <a:off x="7239262" y="2179614"/>
            <a:ext cx="634314" cy="1372002"/>
          </a:xfrm>
          <a:prstGeom prst="curvedLeftArrow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Curved Left Arrow 60">
            <a:extLst>
              <a:ext uri="{FF2B5EF4-FFF2-40B4-BE49-F238E27FC236}">
                <a16:creationId xmlns:a16="http://schemas.microsoft.com/office/drawing/2014/main" id="{C132CF89-FD3C-4DAA-C678-192B2C335E0B}"/>
              </a:ext>
            </a:extLst>
          </p:cNvPr>
          <p:cNvSpPr/>
          <p:nvPr/>
        </p:nvSpPr>
        <p:spPr>
          <a:xfrm flipV="1">
            <a:off x="7239683" y="3678596"/>
            <a:ext cx="634314" cy="1468776"/>
          </a:xfrm>
          <a:prstGeom prst="curvedLeftArrow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文本框 10">
            <a:extLst>
              <a:ext uri="{FF2B5EF4-FFF2-40B4-BE49-F238E27FC236}">
                <a16:creationId xmlns:a16="http://schemas.microsoft.com/office/drawing/2014/main" id="{4141463D-51F0-3A6E-AA6B-4BED0169348D}"/>
              </a:ext>
            </a:extLst>
          </p:cNvPr>
          <p:cNvSpPr txBox="1"/>
          <p:nvPr/>
        </p:nvSpPr>
        <p:spPr>
          <a:xfrm>
            <a:off x="7873575" y="2446214"/>
            <a:ext cx="712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约束条件？</a:t>
            </a:r>
          </a:p>
        </p:txBody>
      </p:sp>
      <p:sp>
        <p:nvSpPr>
          <p:cNvPr id="63" name="文本框 10">
            <a:extLst>
              <a:ext uri="{FF2B5EF4-FFF2-40B4-BE49-F238E27FC236}">
                <a16:creationId xmlns:a16="http://schemas.microsoft.com/office/drawing/2014/main" id="{4DBDCEB8-8D50-E4DA-314C-59CFA3D4D62D}"/>
              </a:ext>
            </a:extLst>
          </p:cNvPr>
          <p:cNvSpPr txBox="1"/>
          <p:nvPr/>
        </p:nvSpPr>
        <p:spPr>
          <a:xfrm>
            <a:off x="7873576" y="4070284"/>
            <a:ext cx="712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兼顾目标？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研究内容四：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多源数据融合及多目标优化流程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800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创新思路：多层级目标设置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➕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函数约束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" y="6204585"/>
            <a:ext cx="8709660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xxx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B598017F-78AA-FCC1-407C-4188EEDC65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0447" y="1497797"/>
            <a:ext cx="8546135" cy="25014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7B6E2D-4BF2-943A-E7C9-9D79F9BB08EE}"/>
              </a:ext>
            </a:extLst>
          </p:cNvPr>
          <p:cNvGrpSpPr/>
          <p:nvPr/>
        </p:nvGrpSpPr>
        <p:grpSpPr>
          <a:xfrm>
            <a:off x="1082950" y="1640318"/>
            <a:ext cx="7649068" cy="2162964"/>
            <a:chOff x="2684296" y="1152415"/>
            <a:chExt cx="9305660" cy="2747135"/>
          </a:xfrm>
        </p:grpSpPr>
        <p:pic>
          <p:nvPicPr>
            <p:cNvPr id="12" name="图片 15">
              <a:extLst>
                <a:ext uri="{FF2B5EF4-FFF2-40B4-BE49-F238E27FC236}">
                  <a16:creationId xmlns:a16="http://schemas.microsoft.com/office/drawing/2014/main" id="{097310AE-18C2-FF44-70D7-F4D0C5C92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843" b="15030"/>
            <a:stretch/>
          </p:blipFill>
          <p:spPr>
            <a:xfrm>
              <a:off x="2836289" y="1703559"/>
              <a:ext cx="2574109" cy="1011514"/>
            </a:xfrm>
            <a:prstGeom prst="rect">
              <a:avLst/>
            </a:prstGeom>
          </p:spPr>
        </p:pic>
        <p:pic>
          <p:nvPicPr>
            <p:cNvPr id="13" name="图片 17">
              <a:extLst>
                <a:ext uri="{FF2B5EF4-FFF2-40B4-BE49-F238E27FC236}">
                  <a16:creationId xmlns:a16="http://schemas.microsoft.com/office/drawing/2014/main" id="{EA44D9F1-615E-189F-6A0C-2C8F357F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6289" y="2841567"/>
              <a:ext cx="2574109" cy="950348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B25D5D61-5188-98E0-5467-9153D98B2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18" y="2710403"/>
              <a:ext cx="2560160" cy="1058408"/>
            </a:xfrm>
            <a:prstGeom prst="rect">
              <a:avLst/>
            </a:prstGeom>
          </p:spPr>
        </p:pic>
        <p:pic>
          <p:nvPicPr>
            <p:cNvPr id="15" name="图片 24">
              <a:extLst>
                <a:ext uri="{FF2B5EF4-FFF2-40B4-BE49-F238E27FC236}">
                  <a16:creationId xmlns:a16="http://schemas.microsoft.com/office/drawing/2014/main" id="{5EC93D74-5C95-0D60-25DC-00D3CC2A1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4841" y="1703559"/>
              <a:ext cx="2546344" cy="967600"/>
            </a:xfrm>
            <a:prstGeom prst="rect">
              <a:avLst/>
            </a:prstGeom>
          </p:spPr>
        </p:pic>
        <p:pic>
          <p:nvPicPr>
            <p:cNvPr id="16" name="图片 35">
              <a:extLst>
                <a:ext uri="{FF2B5EF4-FFF2-40B4-BE49-F238E27FC236}">
                  <a16:creationId xmlns:a16="http://schemas.microsoft.com/office/drawing/2014/main" id="{B6857F3F-839E-870A-EFB3-90A53AA8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96636" y="1858012"/>
              <a:ext cx="2508540" cy="1829291"/>
            </a:xfrm>
            <a:prstGeom prst="rect">
              <a:avLst/>
            </a:prstGeom>
          </p:spPr>
        </p:pic>
        <p:sp>
          <p:nvSpPr>
            <p:cNvPr id="17" name="矩形: 圆角 36">
              <a:extLst>
                <a:ext uri="{FF2B5EF4-FFF2-40B4-BE49-F238E27FC236}">
                  <a16:creationId xmlns:a16="http://schemas.microsoft.com/office/drawing/2014/main" id="{930FB119-EE92-0351-0B81-EAB4E09E6CDD}"/>
                </a:ext>
              </a:extLst>
            </p:cNvPr>
            <p:cNvSpPr/>
            <p:nvPr/>
          </p:nvSpPr>
          <p:spPr>
            <a:xfrm rot="16200000">
              <a:off x="2996452" y="1328505"/>
              <a:ext cx="2253785" cy="2878098"/>
            </a:xfrm>
            <a:prstGeom prst="roundRect">
              <a:avLst>
                <a:gd name="adj" fmla="val 971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文本框 40">
              <a:extLst>
                <a:ext uri="{FF2B5EF4-FFF2-40B4-BE49-F238E27FC236}">
                  <a16:creationId xmlns:a16="http://schemas.microsoft.com/office/drawing/2014/main" id="{A527EDEF-2A9C-F94C-62BF-CBC94102B73D}"/>
                </a:ext>
              </a:extLst>
            </p:cNvPr>
            <p:cNvSpPr txBox="1"/>
            <p:nvPr/>
          </p:nvSpPr>
          <p:spPr>
            <a:xfrm>
              <a:off x="3281251" y="1159381"/>
              <a:ext cx="1806266" cy="4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确定目标函数</a:t>
              </a:r>
            </a:p>
          </p:txBody>
        </p:sp>
        <p:sp>
          <p:nvSpPr>
            <p:cNvPr id="19" name="文本框 41">
              <a:extLst>
                <a:ext uri="{FF2B5EF4-FFF2-40B4-BE49-F238E27FC236}">
                  <a16:creationId xmlns:a16="http://schemas.microsoft.com/office/drawing/2014/main" id="{9661EFB2-A9C4-587F-9A41-55B77B490AE9}"/>
                </a:ext>
              </a:extLst>
            </p:cNvPr>
            <p:cNvSpPr txBox="1"/>
            <p:nvPr/>
          </p:nvSpPr>
          <p:spPr>
            <a:xfrm>
              <a:off x="5910814" y="1156277"/>
              <a:ext cx="3156625" cy="4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目标性能提升的概率分布</a:t>
              </a:r>
            </a:p>
          </p:txBody>
        </p:sp>
        <p:sp>
          <p:nvSpPr>
            <p:cNvPr id="20" name="矩形: 圆角 42">
              <a:extLst>
                <a:ext uri="{FF2B5EF4-FFF2-40B4-BE49-F238E27FC236}">
                  <a16:creationId xmlns:a16="http://schemas.microsoft.com/office/drawing/2014/main" id="{43CA988C-9F61-2D0E-D5B2-58BCFEADBC60}"/>
                </a:ext>
              </a:extLst>
            </p:cNvPr>
            <p:cNvSpPr/>
            <p:nvPr/>
          </p:nvSpPr>
          <p:spPr>
            <a:xfrm rot="16200000">
              <a:off x="6201121" y="1328236"/>
              <a:ext cx="2253785" cy="2878098"/>
            </a:xfrm>
            <a:prstGeom prst="roundRect">
              <a:avLst>
                <a:gd name="adj" fmla="val 971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矩形: 圆角 43">
              <a:extLst>
                <a:ext uri="{FF2B5EF4-FFF2-40B4-BE49-F238E27FC236}">
                  <a16:creationId xmlns:a16="http://schemas.microsoft.com/office/drawing/2014/main" id="{E7031105-2A9B-5E9A-9A06-DBF9D02DC5E4}"/>
                </a:ext>
              </a:extLst>
            </p:cNvPr>
            <p:cNvSpPr/>
            <p:nvPr/>
          </p:nvSpPr>
          <p:spPr>
            <a:xfrm rot="16200000">
              <a:off x="9424014" y="1333609"/>
              <a:ext cx="2253785" cy="2878098"/>
            </a:xfrm>
            <a:prstGeom prst="roundRect">
              <a:avLst>
                <a:gd name="adj" fmla="val 971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文本框 45">
              <a:extLst>
                <a:ext uri="{FF2B5EF4-FFF2-40B4-BE49-F238E27FC236}">
                  <a16:creationId xmlns:a16="http://schemas.microsoft.com/office/drawing/2014/main" id="{AB5A4D29-87F8-2780-E5EC-7B3763F641D6}"/>
                </a:ext>
              </a:extLst>
            </p:cNvPr>
            <p:cNvSpPr txBox="1"/>
            <p:nvPr/>
          </p:nvSpPr>
          <p:spPr>
            <a:xfrm>
              <a:off x="9698268" y="1152415"/>
              <a:ext cx="1899745" cy="4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拼接获取函数</a:t>
              </a:r>
            </a:p>
          </p:txBody>
        </p:sp>
        <p:sp>
          <p:nvSpPr>
            <p:cNvPr id="23" name="星形: 五角 31">
              <a:extLst>
                <a:ext uri="{FF2B5EF4-FFF2-40B4-BE49-F238E27FC236}">
                  <a16:creationId xmlns:a16="http://schemas.microsoft.com/office/drawing/2014/main" id="{42F6C45D-D068-12C5-2B3F-E00CB22F97CC}"/>
                </a:ext>
              </a:extLst>
            </p:cNvPr>
            <p:cNvSpPr/>
            <p:nvPr/>
          </p:nvSpPr>
          <p:spPr>
            <a:xfrm>
              <a:off x="10142104" y="1912461"/>
              <a:ext cx="190500" cy="222250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4" name="直接连接符 47">
              <a:extLst>
                <a:ext uri="{FF2B5EF4-FFF2-40B4-BE49-F238E27FC236}">
                  <a16:creationId xmlns:a16="http://schemas.microsoft.com/office/drawing/2014/main" id="{79EF3546-F2C6-F858-B378-C44445B3D178}"/>
                </a:ext>
              </a:extLst>
            </p:cNvPr>
            <p:cNvCxnSpPr>
              <a:cxnSpLocks/>
            </p:cNvCxnSpPr>
            <p:nvPr/>
          </p:nvCxnSpPr>
          <p:spPr>
            <a:xfrm>
              <a:off x="6089828" y="1961547"/>
              <a:ext cx="248673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50">
              <a:extLst>
                <a:ext uri="{FF2B5EF4-FFF2-40B4-BE49-F238E27FC236}">
                  <a16:creationId xmlns:a16="http://schemas.microsoft.com/office/drawing/2014/main" id="{AFEA80F9-DDDA-FCEB-45BC-E0EF6CB24C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29" y="1989700"/>
              <a:ext cx="0" cy="681459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55">
              <a:extLst>
                <a:ext uri="{FF2B5EF4-FFF2-40B4-BE49-F238E27FC236}">
                  <a16:creationId xmlns:a16="http://schemas.microsoft.com/office/drawing/2014/main" id="{5698571E-D0DC-230D-FC97-3B4D9044118A}"/>
                </a:ext>
              </a:extLst>
            </p:cNvPr>
            <p:cNvCxnSpPr>
              <a:cxnSpLocks/>
            </p:cNvCxnSpPr>
            <p:nvPr/>
          </p:nvCxnSpPr>
          <p:spPr>
            <a:xfrm>
              <a:off x="7321663" y="1998933"/>
              <a:ext cx="0" cy="665875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56">
              <a:extLst>
                <a:ext uri="{FF2B5EF4-FFF2-40B4-BE49-F238E27FC236}">
                  <a16:creationId xmlns:a16="http://schemas.microsoft.com/office/drawing/2014/main" id="{42D56A71-7CA7-CB6E-2858-34A25A5BE224}"/>
                </a:ext>
              </a:extLst>
            </p:cNvPr>
            <p:cNvCxnSpPr>
              <a:cxnSpLocks/>
            </p:cNvCxnSpPr>
            <p:nvPr/>
          </p:nvCxnSpPr>
          <p:spPr>
            <a:xfrm>
              <a:off x="6789729" y="3152032"/>
              <a:ext cx="0" cy="60108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57">
              <a:extLst>
                <a:ext uri="{FF2B5EF4-FFF2-40B4-BE49-F238E27FC236}">
                  <a16:creationId xmlns:a16="http://schemas.microsoft.com/office/drawing/2014/main" id="{E57E9EBD-2C90-B59B-0C88-04B4A0F61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1663" y="3148395"/>
              <a:ext cx="14330" cy="579371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箭头: 右 62">
              <a:extLst>
                <a:ext uri="{FF2B5EF4-FFF2-40B4-BE49-F238E27FC236}">
                  <a16:creationId xmlns:a16="http://schemas.microsoft.com/office/drawing/2014/main" id="{27403E29-E482-306E-199C-F580CB844A0B}"/>
                </a:ext>
              </a:extLst>
            </p:cNvPr>
            <p:cNvSpPr/>
            <p:nvPr/>
          </p:nvSpPr>
          <p:spPr>
            <a:xfrm>
              <a:off x="5601208" y="2595945"/>
              <a:ext cx="298120" cy="264966"/>
            </a:xfrm>
            <a:prstGeom prst="rightArrow">
              <a:avLst>
                <a:gd name="adj1" fmla="val 41609"/>
                <a:gd name="adj2" fmla="val 7449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0" name="箭头: 右 63">
              <a:extLst>
                <a:ext uri="{FF2B5EF4-FFF2-40B4-BE49-F238E27FC236}">
                  <a16:creationId xmlns:a16="http://schemas.microsoft.com/office/drawing/2014/main" id="{5BB8AF4E-1E74-5A7B-144B-297CFEF617FC}"/>
                </a:ext>
              </a:extLst>
            </p:cNvPr>
            <p:cNvSpPr/>
            <p:nvPr/>
          </p:nvSpPr>
          <p:spPr>
            <a:xfrm>
              <a:off x="8799785" y="2634802"/>
              <a:ext cx="298120" cy="264966"/>
            </a:xfrm>
            <a:prstGeom prst="rightArrow">
              <a:avLst>
                <a:gd name="adj1" fmla="val 41609"/>
                <a:gd name="adj2" fmla="val 7449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B98E2A3-7657-B927-C7F7-BC2D7722FDFF}"/>
                </a:ext>
              </a:extLst>
            </p:cNvPr>
            <p:cNvSpPr txBox="1"/>
            <p:nvPr/>
          </p:nvSpPr>
          <p:spPr>
            <a:xfrm>
              <a:off x="3518738" y="1710678"/>
              <a:ext cx="1432238" cy="3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目标性能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ED0452F-97BB-CB3E-EEFF-A154D09DAB57}"/>
                </a:ext>
              </a:extLst>
            </p:cNvPr>
            <p:cNvSpPr txBox="1"/>
            <p:nvPr/>
          </p:nvSpPr>
          <p:spPr>
            <a:xfrm>
              <a:off x="3520460" y="2792614"/>
              <a:ext cx="1418222" cy="3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目标性能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92">
              <a:extLst>
                <a:ext uri="{FF2B5EF4-FFF2-40B4-BE49-F238E27FC236}">
                  <a16:creationId xmlns:a16="http://schemas.microsoft.com/office/drawing/2014/main" id="{92D4792B-75BD-6094-6DE5-2A0064B6EED2}"/>
                </a:ext>
              </a:extLst>
            </p:cNvPr>
            <p:cNvSpPr txBox="1"/>
            <p:nvPr/>
          </p:nvSpPr>
          <p:spPr>
            <a:xfrm>
              <a:off x="7306703" y="2304189"/>
              <a:ext cx="1354199" cy="3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获取函数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93">
              <a:extLst>
                <a:ext uri="{FF2B5EF4-FFF2-40B4-BE49-F238E27FC236}">
                  <a16:creationId xmlns:a16="http://schemas.microsoft.com/office/drawing/2014/main" id="{2EF266E7-5211-EACC-DFDE-EFB667EFFDFF}"/>
                </a:ext>
              </a:extLst>
            </p:cNvPr>
            <p:cNvSpPr txBox="1"/>
            <p:nvPr/>
          </p:nvSpPr>
          <p:spPr>
            <a:xfrm>
              <a:off x="7314753" y="3358434"/>
              <a:ext cx="1354199" cy="3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获取函数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94">
              <a:extLst>
                <a:ext uri="{FF2B5EF4-FFF2-40B4-BE49-F238E27FC236}">
                  <a16:creationId xmlns:a16="http://schemas.microsoft.com/office/drawing/2014/main" id="{D92FF847-8E13-2F5B-E4F4-B83892A8332E}"/>
                </a:ext>
              </a:extLst>
            </p:cNvPr>
            <p:cNvSpPr txBox="1"/>
            <p:nvPr/>
          </p:nvSpPr>
          <p:spPr>
            <a:xfrm>
              <a:off x="9828776" y="3227715"/>
              <a:ext cx="1794217" cy="39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最终获取函数</a:t>
              </a:r>
            </a:p>
          </p:txBody>
        </p:sp>
        <p:sp>
          <p:nvSpPr>
            <p:cNvPr id="36" name="文本框 5">
              <a:extLst>
                <a:ext uri="{FF2B5EF4-FFF2-40B4-BE49-F238E27FC236}">
                  <a16:creationId xmlns:a16="http://schemas.microsoft.com/office/drawing/2014/main" id="{3705EC86-01FF-75D7-D138-63789CD82023}"/>
                </a:ext>
              </a:extLst>
            </p:cNvPr>
            <p:cNvSpPr txBox="1"/>
            <p:nvPr/>
          </p:nvSpPr>
          <p:spPr>
            <a:xfrm>
              <a:off x="10648140" y="1708503"/>
              <a:ext cx="1170986" cy="6301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实现分层级</a:t>
              </a:r>
              <a:endParaRPr lang="en-US" altLang="zh-CN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5000"/>
                </a:lnSpc>
                <a:defRPr/>
              </a:pPr>
              <a:r>
                <a:rPr lang="zh-CN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多目标优化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525E6A4-5D05-3BB1-110A-2070A21A77F4}"/>
              </a:ext>
            </a:extLst>
          </p:cNvPr>
          <p:cNvSpPr txBox="1"/>
          <p:nvPr/>
        </p:nvSpPr>
        <p:spPr>
          <a:xfrm>
            <a:off x="396746" y="1594358"/>
            <a:ext cx="627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多函数目标分层级</a:t>
            </a:r>
          </a:p>
        </p:txBody>
      </p:sp>
      <p:sp>
        <p:nvSpPr>
          <p:cNvPr id="41" name="矩形 1">
            <a:extLst>
              <a:ext uri="{FF2B5EF4-FFF2-40B4-BE49-F238E27FC236}">
                <a16:creationId xmlns:a16="http://schemas.microsoft.com/office/drawing/2014/main" id="{32159A4B-8FA3-9CB0-0DEE-DB7D637C5B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6747" y="4062138"/>
            <a:ext cx="8529836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42" name="图片 70">
            <a:extLst>
              <a:ext uri="{FF2B5EF4-FFF2-40B4-BE49-F238E27FC236}">
                <a16:creationId xmlns:a16="http://schemas.microsoft.com/office/drawing/2014/main" id="{90AFD2CE-91B4-7550-65B7-A6960C564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513" y="4606448"/>
            <a:ext cx="2667571" cy="1213640"/>
          </a:xfrm>
          <a:prstGeom prst="rect">
            <a:avLst/>
          </a:prstGeom>
        </p:spPr>
      </p:pic>
      <p:sp>
        <p:nvSpPr>
          <p:cNvPr id="43" name="矩形: 圆角 71">
            <a:extLst>
              <a:ext uri="{FF2B5EF4-FFF2-40B4-BE49-F238E27FC236}">
                <a16:creationId xmlns:a16="http://schemas.microsoft.com/office/drawing/2014/main" id="{533CC166-ED4B-9767-C140-928822E5C86A}"/>
              </a:ext>
            </a:extLst>
          </p:cNvPr>
          <p:cNvSpPr/>
          <p:nvPr/>
        </p:nvSpPr>
        <p:spPr>
          <a:xfrm rot="16200000">
            <a:off x="2288806" y="3774219"/>
            <a:ext cx="1335665" cy="2878098"/>
          </a:xfrm>
          <a:prstGeom prst="roundRect">
            <a:avLst>
              <a:gd name="adj" fmla="val 971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72">
            <a:extLst>
              <a:ext uri="{FF2B5EF4-FFF2-40B4-BE49-F238E27FC236}">
                <a16:creationId xmlns:a16="http://schemas.microsoft.com/office/drawing/2014/main" id="{06B47692-5FA1-17F6-8F51-FB001BA9DDC6}"/>
              </a:ext>
            </a:extLst>
          </p:cNvPr>
          <p:cNvSpPr txBox="1"/>
          <p:nvPr/>
        </p:nvSpPr>
        <p:spPr>
          <a:xfrm>
            <a:off x="2244127" y="4181152"/>
            <a:ext cx="1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拼接获取函数</a:t>
            </a:r>
          </a:p>
        </p:txBody>
      </p:sp>
      <p:sp>
        <p:nvSpPr>
          <p:cNvPr id="45" name="文本框 76">
            <a:extLst>
              <a:ext uri="{FF2B5EF4-FFF2-40B4-BE49-F238E27FC236}">
                <a16:creationId xmlns:a16="http://schemas.microsoft.com/office/drawing/2014/main" id="{2F9B6AC4-7865-5775-C7CF-EC6B0B8EDED4}"/>
              </a:ext>
            </a:extLst>
          </p:cNvPr>
          <p:cNvSpPr txBox="1"/>
          <p:nvPr/>
        </p:nvSpPr>
        <p:spPr>
          <a:xfrm>
            <a:off x="5742994" y="4182412"/>
            <a:ext cx="164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引入约束函数</a:t>
            </a:r>
          </a:p>
        </p:txBody>
      </p:sp>
      <p:sp>
        <p:nvSpPr>
          <p:cNvPr id="46" name="箭头: 右 86">
            <a:extLst>
              <a:ext uri="{FF2B5EF4-FFF2-40B4-BE49-F238E27FC236}">
                <a16:creationId xmlns:a16="http://schemas.microsoft.com/office/drawing/2014/main" id="{EB2CF4A7-0876-9AD5-E50C-27F02D9130D9}"/>
              </a:ext>
            </a:extLst>
          </p:cNvPr>
          <p:cNvSpPr/>
          <p:nvPr/>
        </p:nvSpPr>
        <p:spPr>
          <a:xfrm>
            <a:off x="4535895" y="5089626"/>
            <a:ext cx="298120" cy="264966"/>
          </a:xfrm>
          <a:prstGeom prst="rightArrow">
            <a:avLst>
              <a:gd name="adj1" fmla="val 41609"/>
              <a:gd name="adj2" fmla="val 74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47" name="图片 97">
            <a:extLst>
              <a:ext uri="{FF2B5EF4-FFF2-40B4-BE49-F238E27FC236}">
                <a16:creationId xmlns:a16="http://schemas.microsoft.com/office/drawing/2014/main" id="{52849972-0A2F-2FC8-BC76-87F78D1E48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18" y="4641938"/>
            <a:ext cx="2774775" cy="1175714"/>
          </a:xfrm>
          <a:prstGeom prst="rect">
            <a:avLst/>
          </a:prstGeom>
        </p:spPr>
      </p:pic>
      <p:sp>
        <p:nvSpPr>
          <p:cNvPr id="48" name="矩形: 圆角 98">
            <a:extLst>
              <a:ext uri="{FF2B5EF4-FFF2-40B4-BE49-F238E27FC236}">
                <a16:creationId xmlns:a16="http://schemas.microsoft.com/office/drawing/2014/main" id="{B4EC4219-6A3F-2C5A-54F3-4DF2F4C95ACE}"/>
              </a:ext>
            </a:extLst>
          </p:cNvPr>
          <p:cNvSpPr/>
          <p:nvPr/>
        </p:nvSpPr>
        <p:spPr>
          <a:xfrm rot="16200000">
            <a:off x="5766052" y="3719616"/>
            <a:ext cx="1301986" cy="3020984"/>
          </a:xfrm>
          <a:prstGeom prst="roundRect">
            <a:avLst>
              <a:gd name="adj" fmla="val 971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99">
            <a:extLst>
              <a:ext uri="{FF2B5EF4-FFF2-40B4-BE49-F238E27FC236}">
                <a16:creationId xmlns:a16="http://schemas.microsoft.com/office/drawing/2014/main" id="{E5CBD0D0-50FA-59DE-04DF-338125555F85}"/>
              </a:ext>
            </a:extLst>
          </p:cNvPr>
          <p:cNvSpPr txBox="1"/>
          <p:nvPr/>
        </p:nvSpPr>
        <p:spPr>
          <a:xfrm>
            <a:off x="2185647" y="5416800"/>
            <a:ext cx="179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原始获取函数</a:t>
            </a:r>
          </a:p>
        </p:txBody>
      </p:sp>
      <p:sp>
        <p:nvSpPr>
          <p:cNvPr id="50" name="文本框 100">
            <a:extLst>
              <a:ext uri="{FF2B5EF4-FFF2-40B4-BE49-F238E27FC236}">
                <a16:creationId xmlns:a16="http://schemas.microsoft.com/office/drawing/2014/main" id="{E13222EC-569B-7702-3288-9A074421334C}"/>
              </a:ext>
            </a:extLst>
          </p:cNvPr>
          <p:cNvSpPr txBox="1"/>
          <p:nvPr/>
        </p:nvSpPr>
        <p:spPr>
          <a:xfrm>
            <a:off x="5051618" y="4665173"/>
            <a:ext cx="102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最终获取函数</a:t>
            </a:r>
          </a:p>
        </p:txBody>
      </p:sp>
      <p:sp>
        <p:nvSpPr>
          <p:cNvPr id="51" name="文本框 101">
            <a:extLst>
              <a:ext uri="{FF2B5EF4-FFF2-40B4-BE49-F238E27FC236}">
                <a16:creationId xmlns:a16="http://schemas.microsoft.com/office/drawing/2014/main" id="{B9168494-2B19-97FB-8269-8DEC4AF3AC55}"/>
              </a:ext>
            </a:extLst>
          </p:cNvPr>
          <p:cNvSpPr txBox="1"/>
          <p:nvPr/>
        </p:nvSpPr>
        <p:spPr>
          <a:xfrm>
            <a:off x="2307345" y="5926753"/>
            <a:ext cx="565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引入约束函数，</a:t>
            </a:r>
            <a:r>
              <a:rPr lang="zh-CN" altLang="en-US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限制采样空间，排除“不靠谱”实验成分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102">
            <a:extLst>
              <a:ext uri="{FF2B5EF4-FFF2-40B4-BE49-F238E27FC236}">
                <a16:creationId xmlns:a16="http://schemas.microsoft.com/office/drawing/2014/main" id="{A829DFDB-6A64-580A-4BF8-3D6FAB9FED98}"/>
              </a:ext>
            </a:extLst>
          </p:cNvPr>
          <p:cNvCxnSpPr>
            <a:cxnSpLocks/>
          </p:cNvCxnSpPr>
          <p:nvPr/>
        </p:nvCxnSpPr>
        <p:spPr>
          <a:xfrm>
            <a:off x="5521853" y="5291872"/>
            <a:ext cx="275469" cy="108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107">
            <a:extLst>
              <a:ext uri="{FF2B5EF4-FFF2-40B4-BE49-F238E27FC236}">
                <a16:creationId xmlns:a16="http://schemas.microsoft.com/office/drawing/2014/main" id="{8920270E-4F57-463F-88D2-2F0A061CE86F}"/>
              </a:ext>
            </a:extLst>
          </p:cNvPr>
          <p:cNvCxnSpPr>
            <a:cxnSpLocks/>
          </p:cNvCxnSpPr>
          <p:nvPr/>
        </p:nvCxnSpPr>
        <p:spPr>
          <a:xfrm>
            <a:off x="7470518" y="5311504"/>
            <a:ext cx="0" cy="2869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星形: 五角 110">
            <a:extLst>
              <a:ext uri="{FF2B5EF4-FFF2-40B4-BE49-F238E27FC236}">
                <a16:creationId xmlns:a16="http://schemas.microsoft.com/office/drawing/2014/main" id="{6313DB43-C1FF-33AA-B965-349E49555996}"/>
              </a:ext>
            </a:extLst>
          </p:cNvPr>
          <p:cNvSpPr/>
          <p:nvPr/>
        </p:nvSpPr>
        <p:spPr>
          <a:xfrm>
            <a:off x="2575645" y="4589515"/>
            <a:ext cx="190500" cy="22225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5" name="星形: 五角 1">
            <a:extLst>
              <a:ext uri="{FF2B5EF4-FFF2-40B4-BE49-F238E27FC236}">
                <a16:creationId xmlns:a16="http://schemas.microsoft.com/office/drawing/2014/main" id="{F65B67DF-66EE-EFE7-F72F-AA2C1EEE7DFD}"/>
              </a:ext>
            </a:extLst>
          </p:cNvPr>
          <p:cNvSpPr/>
          <p:nvPr/>
        </p:nvSpPr>
        <p:spPr>
          <a:xfrm>
            <a:off x="5927365" y="5028946"/>
            <a:ext cx="190500" cy="222250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B17C70-FA8A-A289-3805-37173229CEBE}"/>
              </a:ext>
            </a:extLst>
          </p:cNvPr>
          <p:cNvSpPr txBox="1"/>
          <p:nvPr/>
        </p:nvSpPr>
        <p:spPr>
          <a:xfrm>
            <a:off x="380171" y="4067841"/>
            <a:ext cx="627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多源数据作为约束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研究内容四：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多源数据融合及多目标优化流程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研究结果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: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" y="6204585"/>
            <a:ext cx="8709660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xxx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60B22-B869-3544-19F4-A81D0111E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" r="5231" b="45048"/>
          <a:stretch/>
        </p:blipFill>
        <p:spPr bwMode="auto">
          <a:xfrm>
            <a:off x="681319" y="1513092"/>
            <a:ext cx="7456522" cy="3591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94843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课题内容和目标</a:t>
            </a: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163320"/>
            <a:ext cx="8452485" cy="524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0" y="2360486"/>
            <a:ext cx="3051425" cy="5470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研究内容四：</a:t>
            </a:r>
            <a:r>
              <a:rPr lang="zh-CN" altLang="en-US" sz="3200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多源数据融合及多目标优化流程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研究结果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: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" y="6204585"/>
            <a:ext cx="8709660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多数据融合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多层级目标算法在钛合金数据有待进一步验证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629ED426-2871-4FCB-1842-C7645176F15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1" y="1512158"/>
            <a:ext cx="8486456" cy="1495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361950" marR="0" lvl="0" indent="446088" algn="just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针对多种类型数据、多个优化性能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rPr>
              <a:t>，利用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rPr>
              <a:t>概率限定、</a:t>
            </a:r>
            <a:r>
              <a:rPr kumimoji="0" lang="zh-CN" altLang="en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rPr>
              <a:t>层级式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</a:rPr>
              <a:t>分区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</a:rPr>
              <a:t>等函数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rPr>
              <a:t>拼接方法，建立了数据融合的机器学习建模及优化算法，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rPr>
              <a:t>获批软件著作权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itchFamily="34" charset="-122"/>
              <a:cs typeface="+mn-cs"/>
            </a:endParaRPr>
          </a:p>
          <a:p>
            <a:pPr marL="361950" marR="0" lvl="0" indent="446088" algn="just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</a:rPr>
              <a:t>可实现镍基合金材料制备工艺、合金成分、服役性能等多种目标变量的机器学习数据融合建模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itchFamily="34" charset="-122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46CA1D-89DD-527E-F6D8-93745F58C7BE}"/>
              </a:ext>
            </a:extLst>
          </p:cNvPr>
          <p:cNvGrpSpPr/>
          <p:nvPr/>
        </p:nvGrpSpPr>
        <p:grpSpPr>
          <a:xfrm>
            <a:off x="2026024" y="2953975"/>
            <a:ext cx="4810928" cy="3126426"/>
            <a:chOff x="3867276" y="3691808"/>
            <a:chExt cx="4818502" cy="30211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7F1A43-CD9C-B928-F74B-8FC51120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53" t="55860" r="25180"/>
            <a:stretch/>
          </p:blipFill>
          <p:spPr bwMode="auto">
            <a:xfrm>
              <a:off x="3867276" y="3691808"/>
              <a:ext cx="4818502" cy="302114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C27B90-3780-4380-82B4-94A2CFA7D74E}"/>
                </a:ext>
              </a:extLst>
            </p:cNvPr>
            <p:cNvSpPr/>
            <p:nvPr/>
          </p:nvSpPr>
          <p:spPr>
            <a:xfrm>
              <a:off x="3867276" y="3691808"/>
              <a:ext cx="394570" cy="35281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ED60293-C626-CA97-47FB-5544F5FF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47" y="216662"/>
            <a:ext cx="8709166" cy="15696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小结：数据融合和机器学习建模技术研究</a:t>
            </a:r>
          </a:p>
          <a:p>
            <a:pPr algn="ctr">
              <a:buClrTx/>
              <a:buSzTx/>
              <a:buFontTx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Tx/>
              <a:buSzTx/>
              <a:buFontTx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11">
            <a:extLst>
              <a:ext uri="{FF2B5EF4-FFF2-40B4-BE49-F238E27FC236}">
                <a16:creationId xmlns:a16="http://schemas.microsoft.com/office/drawing/2014/main" id="{1E8CD337-5EB8-D324-6534-26BE35B3077F}"/>
              </a:ext>
            </a:extLst>
          </p:cNvPr>
          <p:cNvSpPr/>
          <p:nvPr/>
        </p:nvSpPr>
        <p:spPr>
          <a:xfrm>
            <a:off x="630929" y="1397267"/>
            <a:ext cx="3789192" cy="2495196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599B863A-7757-1B51-CD05-9F413F9DED56}"/>
              </a:ext>
            </a:extLst>
          </p:cNvPr>
          <p:cNvSpPr/>
          <p:nvPr/>
        </p:nvSpPr>
        <p:spPr>
          <a:xfrm>
            <a:off x="630929" y="4122386"/>
            <a:ext cx="3789192" cy="2495196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226DFE6D-4640-2077-79A1-34603CBB1036}"/>
              </a:ext>
            </a:extLst>
          </p:cNvPr>
          <p:cNvSpPr/>
          <p:nvPr/>
        </p:nvSpPr>
        <p:spPr>
          <a:xfrm>
            <a:off x="4746181" y="1397267"/>
            <a:ext cx="3789192" cy="2495196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55619784-2516-DA0A-0465-9980C03E7278}"/>
              </a:ext>
            </a:extLst>
          </p:cNvPr>
          <p:cNvSpPr/>
          <p:nvPr/>
        </p:nvSpPr>
        <p:spPr>
          <a:xfrm>
            <a:off x="4746181" y="4122386"/>
            <a:ext cx="3789192" cy="2495196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EC516-F74A-5E74-5F11-576A50E6B36D}"/>
              </a:ext>
            </a:extLst>
          </p:cNvPr>
          <p:cNvSpPr txBox="1"/>
          <p:nvPr/>
        </p:nvSpPr>
        <p:spPr>
          <a:xfrm>
            <a:off x="731967" y="1437158"/>
            <a:ext cx="378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小样本材料数据建模的高效利用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8BD2F-46F3-06A0-2EA0-18BDBA2F8854}"/>
              </a:ext>
            </a:extLst>
          </p:cNvPr>
          <p:cNvSpPr txBox="1"/>
          <p:nvPr/>
        </p:nvSpPr>
        <p:spPr>
          <a:xfrm>
            <a:off x="4746181" y="1422726"/>
            <a:ext cx="378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相关材料数据融合的贝叶斯优化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4275C-3EC4-CB7E-54F5-74D399E45E31}"/>
              </a:ext>
            </a:extLst>
          </p:cNvPr>
          <p:cNvSpPr txBox="1"/>
          <p:nvPr/>
        </p:nvSpPr>
        <p:spPr>
          <a:xfrm>
            <a:off x="793959" y="4177252"/>
            <a:ext cx="378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材料缺陷图像的数据迁移学习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9BECB-2FF7-0C3E-63C2-03DF75AC8C39}"/>
              </a:ext>
            </a:extLst>
          </p:cNvPr>
          <p:cNvSpPr txBox="1"/>
          <p:nvPr/>
        </p:nvSpPr>
        <p:spPr>
          <a:xfrm>
            <a:off x="4746181" y="4163626"/>
            <a:ext cx="3974073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分层级</a:t>
            </a:r>
            <a:r>
              <a:rPr lang="en-US" altLang="zh-CN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spc="15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条件约束的数据融合优化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2E79E45C-4124-C499-8B8F-3D4D60BD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5" y="1930521"/>
            <a:ext cx="1446586" cy="137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052A21-3F43-544F-CA83-2D0F97A23002}"/>
              </a:ext>
            </a:extLst>
          </p:cNvPr>
          <p:cNvSpPr txBox="1"/>
          <p:nvPr/>
        </p:nvSpPr>
        <p:spPr>
          <a:xfrm>
            <a:off x="658494" y="3336527"/>
            <a:ext cx="376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基于距离最大化的数据采样可以有效</a:t>
            </a:r>
            <a:endParaRPr kumimoji="1"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降低建模所需数据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78E776-718B-9D18-2649-95648EE7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07" y="1955578"/>
            <a:ext cx="1684923" cy="13785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E6CD75-AC88-A2D9-84F7-C6849071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07" y="4541181"/>
            <a:ext cx="1714137" cy="16471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7CD9D8D-4168-4FFF-6CE6-92A3CDC04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08" y="4585735"/>
            <a:ext cx="1705799" cy="146111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8CAF3F-11E5-2572-53F4-EFF86C746EF7}"/>
              </a:ext>
            </a:extLst>
          </p:cNvPr>
          <p:cNvSpPr txBox="1"/>
          <p:nvPr/>
        </p:nvSpPr>
        <p:spPr>
          <a:xfrm>
            <a:off x="623930" y="6118118"/>
            <a:ext cx="376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通用图像数据到缺陷图像的迁移学习</a:t>
            </a:r>
          </a:p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有效降低建模所需数据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8B4643-BF79-D916-1CBC-3FC10EB7DC56}"/>
              </a:ext>
            </a:extLst>
          </p:cNvPr>
          <p:cNvSpPr/>
          <p:nvPr/>
        </p:nvSpPr>
        <p:spPr>
          <a:xfrm>
            <a:off x="623930" y="3830741"/>
            <a:ext cx="3823756" cy="369332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减少建模数据需求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E44723-A868-6388-9B22-312720948676}"/>
              </a:ext>
            </a:extLst>
          </p:cNvPr>
          <p:cNvSpPr/>
          <p:nvPr/>
        </p:nvSpPr>
        <p:spPr>
          <a:xfrm>
            <a:off x="4746181" y="3830741"/>
            <a:ext cx="3796191" cy="369332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提升相关数据利用</a:t>
            </a:r>
          </a:p>
        </p:txBody>
      </p:sp>
      <p:sp>
        <p:nvSpPr>
          <p:cNvPr id="44" name="文本框 5">
            <a:extLst>
              <a:ext uri="{FF2B5EF4-FFF2-40B4-BE49-F238E27FC236}">
                <a16:creationId xmlns:a16="http://schemas.microsoft.com/office/drawing/2014/main" id="{BDA49C61-81DF-CC08-3CCE-820B228CC3C8}"/>
              </a:ext>
            </a:extLst>
          </p:cNvPr>
          <p:cNvSpPr txBox="1"/>
          <p:nvPr/>
        </p:nvSpPr>
        <p:spPr>
          <a:xfrm>
            <a:off x="-174287" y="877669"/>
            <a:ext cx="8709660" cy="47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材料领域机器学习建模的共性问题：数据稀缺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C8D744F-5514-5354-F3FA-000893CE0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817" y="4647464"/>
            <a:ext cx="1433887" cy="14706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9CFB84-002C-262E-9AB5-03A21990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032" y="4635174"/>
            <a:ext cx="1968500" cy="1600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2F5268-8DE2-D3D5-DD8E-F58A25749E7E}"/>
              </a:ext>
            </a:extLst>
          </p:cNvPr>
          <p:cNvSpPr txBox="1"/>
          <p:nvPr/>
        </p:nvSpPr>
        <p:spPr>
          <a:xfrm>
            <a:off x="4773746" y="6118118"/>
            <a:ext cx="376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将同一材料的相关性能作为主要优化目标</a:t>
            </a:r>
            <a:endParaRPr kumimoji="1"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（蠕变寿命）兼顾目标和条件约束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643423C8-F2DC-34A4-F519-EAEF2AF5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01" y="1861287"/>
            <a:ext cx="1850131" cy="15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C658311-93EA-F126-4750-CCAB60EEB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895" y="1861287"/>
            <a:ext cx="1598763" cy="1447807"/>
          </a:xfrm>
          <a:prstGeom prst="rect">
            <a:avLst/>
          </a:prstGeom>
        </p:spPr>
      </p:pic>
      <p:sp>
        <p:nvSpPr>
          <p:cNvPr id="58" name="Circular Arrow 57">
            <a:extLst>
              <a:ext uri="{FF2B5EF4-FFF2-40B4-BE49-F238E27FC236}">
                <a16:creationId xmlns:a16="http://schemas.microsoft.com/office/drawing/2014/main" id="{73BEA9BA-0760-E5A5-BC22-DFBBFB51B7E6}"/>
              </a:ext>
            </a:extLst>
          </p:cNvPr>
          <p:cNvSpPr/>
          <p:nvPr/>
        </p:nvSpPr>
        <p:spPr>
          <a:xfrm flipH="1">
            <a:off x="7014221" y="2189078"/>
            <a:ext cx="1680866" cy="1236761"/>
          </a:xfrm>
          <a:prstGeom prst="circularArrow">
            <a:avLst>
              <a:gd name="adj1" fmla="val 5768"/>
              <a:gd name="adj2" fmla="val 1142319"/>
              <a:gd name="adj3" fmla="val 20457681"/>
              <a:gd name="adj4" fmla="val 15989162"/>
              <a:gd name="adj5" fmla="val 7549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A1F043-5F92-DA90-6A6F-BCEEE9D09980}"/>
              </a:ext>
            </a:extLst>
          </p:cNvPr>
          <p:cNvSpPr txBox="1"/>
          <p:nvPr/>
        </p:nvSpPr>
        <p:spPr>
          <a:xfrm>
            <a:off x="6978478" y="192944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Ni</a:t>
            </a:r>
            <a:r>
              <a:rPr kumimoji="1" lang="zh-CN" altLang="en-US" sz="1400" b="1" dirty="0"/>
              <a:t>指导</a:t>
            </a:r>
            <a:r>
              <a:rPr kumimoji="1" lang="en-US" altLang="zh-CN" sz="1400" b="1" dirty="0"/>
              <a:t>Ti</a:t>
            </a:r>
            <a:endParaRPr kumimoji="1" lang="zh-CN" altLang="en-US" sz="1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B2CB60-A254-29C0-86C0-AC7B50AAA12C}"/>
              </a:ext>
            </a:extLst>
          </p:cNvPr>
          <p:cNvSpPr txBox="1"/>
          <p:nvPr/>
        </p:nvSpPr>
        <p:spPr>
          <a:xfrm>
            <a:off x="4780745" y="3344231"/>
            <a:ext cx="376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将类似材料同一类型数据进行数据迁移</a:t>
            </a:r>
            <a:endParaRPr kumimoji="1"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加速</a:t>
            </a:r>
            <a:r>
              <a:rPr kumimoji="1" lang="en-US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</a:t>
            </a:r>
            <a:r>
              <a:rPr kumimoji="1"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合金蠕变性能优化</a:t>
            </a:r>
          </a:p>
        </p:txBody>
      </p:sp>
    </p:spTree>
    <p:extLst>
      <p:ext uri="{BB962C8B-B14F-4D97-AF65-F5344CB8AC3E}">
        <p14:creationId xmlns:p14="http://schemas.microsoft.com/office/powerpoint/2010/main" val="2376137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矩形 1"/>
          <p:cNvSpPr/>
          <p:nvPr/>
        </p:nvSpPr>
        <p:spPr>
          <a:xfrm>
            <a:off x="0" y="0"/>
            <a:ext cx="9144000" cy="12644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543357"/>
            <a:ext cx="9144000" cy="294014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530259"/>
            <a:ext cx="9143999" cy="16758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84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感谢各位专家</a:t>
            </a:r>
            <a:endParaRPr lang="en-US" altLang="zh-CN" sz="84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180" y="224465"/>
            <a:ext cx="854585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996593" y="2085654"/>
            <a:ext cx="7335749" cy="3725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小样本材料数据的高效利用</a:t>
            </a:r>
            <a:endParaRPr lang="en-US" altLang="zh-CN" b="1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基于相关任务的贝叶斯优化算法</a:t>
            </a:r>
            <a:endParaRPr lang="en-US" altLang="zh-CN" b="1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材料缺陷表征图像的迁移学习</a:t>
            </a:r>
            <a:endParaRPr lang="en-US" altLang="zh-CN" b="1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多源数据融合及多目标优化流程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3180" y="1285174"/>
            <a:ext cx="8305331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数据融合和机器学习建模技术研究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8C72CD9-FFDE-7FD3-7285-AEEF12461F94}"/>
              </a:ext>
            </a:extLst>
          </p:cNvPr>
          <p:cNvSpPr/>
          <p:nvPr/>
        </p:nvSpPr>
        <p:spPr>
          <a:xfrm>
            <a:off x="641564" y="4522729"/>
            <a:ext cx="7929870" cy="2040421"/>
          </a:xfrm>
          <a:prstGeom prst="roundRect">
            <a:avLst/>
          </a:prstGeom>
          <a:solidFill>
            <a:srgbClr val="FAFAFA"/>
          </a:solidFill>
          <a:ln w="1270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08A8128-C338-7163-F151-B9034722A471}"/>
              </a:ext>
            </a:extLst>
          </p:cNvPr>
          <p:cNvSpPr/>
          <p:nvPr/>
        </p:nvSpPr>
        <p:spPr>
          <a:xfrm>
            <a:off x="5017845" y="1503789"/>
            <a:ext cx="3553589" cy="2893684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C253EB-BA59-1344-752D-DFB091F840D2}"/>
              </a:ext>
            </a:extLst>
          </p:cNvPr>
          <p:cNvSpPr/>
          <p:nvPr/>
        </p:nvSpPr>
        <p:spPr>
          <a:xfrm>
            <a:off x="674939" y="1503789"/>
            <a:ext cx="3125784" cy="2893684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研究内容一：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7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lvl="1" indent="-342900" defTabSz="91440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sym typeface="+mn-ea"/>
              </a:rPr>
              <a:t>研究背景：机器学习对大数据的要求和材料科学数据稀缺形成鲜明矛盾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34" y="5053739"/>
            <a:ext cx="2991549" cy="887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itchFamily="34" charset="-122"/>
                <a:sym typeface="+mn-ea"/>
              </a:rPr>
              <a:t>拟解决问题：如何用最少实验数据进行建模？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4CFA4-3790-5368-B882-A97BF78D2E2C}"/>
              </a:ext>
            </a:extLst>
          </p:cNvPr>
          <p:cNvSpPr txBox="1"/>
          <p:nvPr/>
        </p:nvSpPr>
        <p:spPr>
          <a:xfrm>
            <a:off x="857500" y="1570952"/>
            <a:ext cx="28397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传统机器学习“怪圈”</a:t>
            </a:r>
            <a:endParaRPr kumimoji="1" lang="en-US" altLang="zh-CN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数据越多模型准确率越高？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8FAF9-AAEE-99A9-E957-07BB27676305}"/>
              </a:ext>
            </a:extLst>
          </p:cNvPr>
          <p:cNvSpPr txBox="1"/>
          <p:nvPr/>
        </p:nvSpPr>
        <p:spPr>
          <a:xfrm>
            <a:off x="5023473" y="1623293"/>
            <a:ext cx="354796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材料领域实验昂贵、数据稀缺</a:t>
            </a:r>
            <a:endParaRPr kumimoji="1" lang="en-US" altLang="zh-CN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材料科学探究未知（意味着数据少）</a:t>
            </a:r>
            <a:endParaRPr kumimoji="1" lang="en-US" altLang="zh-CN" sz="1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Premium Vector | Vs versus icon logo black white symbol fight ...">
            <a:extLst>
              <a:ext uri="{FF2B5EF4-FFF2-40B4-BE49-F238E27FC236}">
                <a16:creationId xmlns:a16="http://schemas.microsoft.com/office/drawing/2014/main" id="{2BAC9EB9-A2F8-64DD-0172-18BA084C1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6" t="10826" r="18586" b="8135"/>
          <a:stretch/>
        </p:blipFill>
        <p:spPr bwMode="auto">
          <a:xfrm>
            <a:off x="4063491" y="2358967"/>
            <a:ext cx="834711" cy="104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圆柱形 53">
            <a:extLst>
              <a:ext uri="{FF2B5EF4-FFF2-40B4-BE49-F238E27FC236}">
                <a16:creationId xmlns:a16="http://schemas.microsoft.com/office/drawing/2014/main" id="{29DDE2FB-3867-35DB-E07A-3A6F3D1D3CB1}"/>
              </a:ext>
            </a:extLst>
          </p:cNvPr>
          <p:cNvSpPr/>
          <p:nvPr/>
        </p:nvSpPr>
        <p:spPr>
          <a:xfrm>
            <a:off x="5543818" y="2318084"/>
            <a:ext cx="771304" cy="56477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钛合金</a:t>
            </a:r>
          </a:p>
        </p:txBody>
      </p:sp>
      <p:sp>
        <p:nvSpPr>
          <p:cNvPr id="17" name="圆柱形 53">
            <a:extLst>
              <a:ext uri="{FF2B5EF4-FFF2-40B4-BE49-F238E27FC236}">
                <a16:creationId xmlns:a16="http://schemas.microsoft.com/office/drawing/2014/main" id="{01DB3050-33BF-68A5-A57B-DC717FE27109}"/>
              </a:ext>
            </a:extLst>
          </p:cNvPr>
          <p:cNvSpPr/>
          <p:nvPr/>
        </p:nvSpPr>
        <p:spPr>
          <a:xfrm>
            <a:off x="6411803" y="2318084"/>
            <a:ext cx="771304" cy="56477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镍合金</a:t>
            </a:r>
          </a:p>
        </p:txBody>
      </p:sp>
      <p:sp>
        <p:nvSpPr>
          <p:cNvPr id="19" name="圆柱形 53">
            <a:extLst>
              <a:ext uri="{FF2B5EF4-FFF2-40B4-BE49-F238E27FC236}">
                <a16:creationId xmlns:a16="http://schemas.microsoft.com/office/drawing/2014/main" id="{C385C55D-F590-E40A-AC65-EB0AE11FB7CA}"/>
              </a:ext>
            </a:extLst>
          </p:cNvPr>
          <p:cNvSpPr/>
          <p:nvPr/>
        </p:nvSpPr>
        <p:spPr>
          <a:xfrm>
            <a:off x="7279787" y="2307103"/>
            <a:ext cx="860477" cy="56477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其他合金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D065B4C-6DF8-BE94-3F08-4E66398680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r="5186" b="5468"/>
          <a:stretch/>
        </p:blipFill>
        <p:spPr>
          <a:xfrm>
            <a:off x="6563568" y="3048407"/>
            <a:ext cx="1793917" cy="122534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2C58008-618E-6662-EDDB-454315FEE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16" y="3033453"/>
            <a:ext cx="1135481" cy="1225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AD589F-8AFD-6D29-E633-C4B082D40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4" y="4563018"/>
            <a:ext cx="2049503" cy="1869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7F131-572A-D956-FB76-BCEE8DB1D0BA}"/>
              </a:ext>
            </a:extLst>
          </p:cNvPr>
          <p:cNvSpPr txBox="1"/>
          <p:nvPr/>
        </p:nvSpPr>
        <p:spPr>
          <a:xfrm>
            <a:off x="3589997" y="6301540"/>
            <a:ext cx="27206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AdvOT89719618"/>
              </a:rPr>
              <a:t>Nat. </a:t>
            </a:r>
            <a:r>
              <a:rPr lang="en-US" sz="1100" dirty="0" err="1">
                <a:effectLst/>
                <a:latin typeface="AdvOT89719618"/>
              </a:rPr>
              <a:t>Commun</a:t>
            </a:r>
            <a:r>
              <a:rPr lang="en-US" sz="1100" dirty="0">
                <a:latin typeface="AdvOT89719618"/>
              </a:rPr>
              <a:t>.</a:t>
            </a:r>
            <a:r>
              <a:rPr lang="en-US" sz="1100" dirty="0">
                <a:effectLst/>
                <a:latin typeface="AdvOT89719618"/>
              </a:rPr>
              <a:t> 2023, 14, 7283. </a:t>
            </a:r>
            <a:endParaRPr lang="en-US" sz="11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6ADF6B-532A-99E5-044B-157D8709F064}"/>
              </a:ext>
            </a:extLst>
          </p:cNvPr>
          <p:cNvGrpSpPr/>
          <p:nvPr/>
        </p:nvGrpSpPr>
        <p:grpSpPr>
          <a:xfrm>
            <a:off x="6068087" y="4823552"/>
            <a:ext cx="2230040" cy="1719124"/>
            <a:chOff x="3783466" y="4774546"/>
            <a:chExt cx="2022907" cy="1976066"/>
          </a:xfrm>
        </p:grpSpPr>
        <p:sp>
          <p:nvSpPr>
            <p:cNvPr id="24" name="AutoShape 8" descr="2022年全球贵金属材料主要下游市场分析及发展趋势分析 - 知乎">
              <a:extLst>
                <a:ext uri="{FF2B5EF4-FFF2-40B4-BE49-F238E27FC236}">
                  <a16:creationId xmlns:a16="http://schemas.microsoft.com/office/drawing/2014/main" id="{E26AE4A6-B909-EC75-0B9C-CBB7E39111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01573" y="537120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3A85EF5-5CED-0E7E-7EF7-A51EFDAEF498}"/>
                </a:ext>
              </a:extLst>
            </p:cNvPr>
            <p:cNvSpPr txBox="1"/>
            <p:nvPr/>
          </p:nvSpPr>
          <p:spPr>
            <a:xfrm>
              <a:off x="3783466" y="6396834"/>
              <a:ext cx="1637988" cy="353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模型预测误差</a:t>
              </a:r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3996ADB1-F0DE-0760-A9DB-117AE19F27E4}"/>
                </a:ext>
              </a:extLst>
            </p:cNvPr>
            <p:cNvSpPr/>
            <p:nvPr/>
          </p:nvSpPr>
          <p:spPr>
            <a:xfrm>
              <a:off x="4432929" y="6132145"/>
              <a:ext cx="375539" cy="248946"/>
            </a:xfrm>
            <a:prstGeom prst="triangle">
              <a:avLst/>
            </a:pr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ACF8EFD-099F-5174-51E0-95D79DD28F20}"/>
                </a:ext>
              </a:extLst>
            </p:cNvPr>
            <p:cNvSpPr/>
            <p:nvPr/>
          </p:nvSpPr>
          <p:spPr>
            <a:xfrm>
              <a:off x="4557947" y="6034334"/>
              <a:ext cx="125506" cy="116542"/>
            </a:xfrm>
            <a:prstGeom prst="ellipse">
              <a:avLst/>
            </a:pr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43C11F4-9DF6-6B7B-6F9B-6B5419487FD6}"/>
                </a:ext>
              </a:extLst>
            </p:cNvPr>
            <p:cNvSpPr txBox="1"/>
            <p:nvPr/>
          </p:nvSpPr>
          <p:spPr>
            <a:xfrm>
              <a:off x="4468529" y="5303648"/>
              <a:ext cx="4077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b="1" dirty="0"/>
                <a:t>≈</a:t>
              </a:r>
              <a:endParaRPr lang="zh-CN" altLang="en-US" sz="32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2CDCF7-77D8-FAA2-6CCD-A625E21BC37E}"/>
                </a:ext>
              </a:extLst>
            </p:cNvPr>
            <p:cNvGrpSpPr/>
            <p:nvPr/>
          </p:nvGrpSpPr>
          <p:grpSpPr>
            <a:xfrm>
              <a:off x="3836789" y="5822399"/>
              <a:ext cx="1659464" cy="149715"/>
              <a:chOff x="2550472" y="3672233"/>
              <a:chExt cx="1659464" cy="14971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E745170-06C2-6E24-D5A4-29818CA36B30}"/>
                  </a:ext>
                </a:extLst>
              </p:cNvPr>
              <p:cNvSpPr/>
              <p:nvPr/>
            </p:nvSpPr>
            <p:spPr>
              <a:xfrm>
                <a:off x="2655948" y="3767408"/>
                <a:ext cx="1426418" cy="54540"/>
              </a:xfrm>
              <a:prstGeom prst="rect">
                <a:avLst/>
              </a:prstGeom>
              <a:solidFill>
                <a:srgbClr val="1F497D">
                  <a:lumMod val="75000"/>
                </a:srgbClr>
              </a:solidFill>
              <a:ln w="25400" cap="flat" cmpd="sng" algn="ctr">
                <a:noFill/>
                <a:prstDash val="solid"/>
              </a:ln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7C5290B5-1012-9BCA-EA93-F0A3EC6D0D6F}"/>
                  </a:ext>
                </a:extLst>
              </p:cNvPr>
              <p:cNvSpPr/>
              <p:nvPr/>
            </p:nvSpPr>
            <p:spPr>
              <a:xfrm rot="10800000">
                <a:off x="3550763" y="3678588"/>
                <a:ext cx="659173" cy="143360"/>
              </a:xfrm>
              <a:prstGeom prst="trapezoid">
                <a:avLst>
                  <a:gd name="adj" fmla="val 68964"/>
                </a:avLst>
              </a:prstGeom>
              <a:solidFill>
                <a:srgbClr val="1F497D">
                  <a:lumMod val="75000"/>
                </a:srgbClr>
              </a:solidFill>
              <a:ln w="25400" cap="flat" cmpd="sng" algn="ctr">
                <a:noFill/>
                <a:prstDash val="solid"/>
              </a:ln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B25299B0-D3F9-1A75-7425-78840CB9EAFD}"/>
                  </a:ext>
                </a:extLst>
              </p:cNvPr>
              <p:cNvSpPr/>
              <p:nvPr/>
            </p:nvSpPr>
            <p:spPr>
              <a:xfrm rot="10800000">
                <a:off x="2550472" y="3672233"/>
                <a:ext cx="666144" cy="143360"/>
              </a:xfrm>
              <a:prstGeom prst="trapezoid">
                <a:avLst>
                  <a:gd name="adj" fmla="val 68964"/>
                </a:avLst>
              </a:prstGeom>
              <a:solidFill>
                <a:srgbClr val="1F497D">
                  <a:lumMod val="75000"/>
                </a:srgbClr>
              </a:solidFill>
              <a:ln w="25400" cap="flat" cmpd="sng" algn="ctr">
                <a:noFill/>
                <a:prstDash val="solid"/>
              </a:ln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" name="圆柱形 53">
              <a:extLst>
                <a:ext uri="{FF2B5EF4-FFF2-40B4-BE49-F238E27FC236}">
                  <a16:creationId xmlns:a16="http://schemas.microsoft.com/office/drawing/2014/main" id="{E49D02C3-9AD2-7A99-10E5-BCC6B3FBA32F}"/>
                </a:ext>
              </a:extLst>
            </p:cNvPr>
            <p:cNvSpPr/>
            <p:nvPr/>
          </p:nvSpPr>
          <p:spPr>
            <a:xfrm>
              <a:off x="4834521" y="4947565"/>
              <a:ext cx="659174" cy="94753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所有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圆柱形 53">
              <a:extLst>
                <a:ext uri="{FF2B5EF4-FFF2-40B4-BE49-F238E27FC236}">
                  <a16:creationId xmlns:a16="http://schemas.microsoft.com/office/drawing/2014/main" id="{ED85E93B-B0C1-E891-E550-E09308AEFF71}"/>
                </a:ext>
              </a:extLst>
            </p:cNvPr>
            <p:cNvSpPr/>
            <p:nvPr/>
          </p:nvSpPr>
          <p:spPr>
            <a:xfrm>
              <a:off x="3839763" y="5365418"/>
              <a:ext cx="652912" cy="516817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小样本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652C60C-F5DB-5AA7-7D70-469E21BD3E0A}"/>
                </a:ext>
              </a:extLst>
            </p:cNvPr>
            <p:cNvSpPr txBox="1"/>
            <p:nvPr/>
          </p:nvSpPr>
          <p:spPr>
            <a:xfrm>
              <a:off x="4703038" y="4774546"/>
              <a:ext cx="1022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/>
                <a:t>100%</a:t>
              </a:r>
              <a:endParaRPr lang="zh-CN" altLang="en-US" sz="18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5116B8-859C-09BA-3D84-FBAB736A9E46}"/>
                </a:ext>
              </a:extLst>
            </p:cNvPr>
            <p:cNvSpPr txBox="1"/>
            <p:nvPr/>
          </p:nvSpPr>
          <p:spPr>
            <a:xfrm>
              <a:off x="3884044" y="5139687"/>
              <a:ext cx="6661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/>
                <a:t>20%</a:t>
              </a:r>
              <a:endParaRPr lang="zh-CN" altLang="en-US" sz="1800" dirty="0"/>
            </a:p>
          </p:txBody>
        </p:sp>
      </p:grpSp>
      <p:pic>
        <p:nvPicPr>
          <p:cNvPr id="20" name="Picture 2" descr="xkcd: Machine Learning">
            <a:extLst>
              <a:ext uri="{FF2B5EF4-FFF2-40B4-BE49-F238E27FC236}">
                <a16:creationId xmlns:a16="http://schemas.microsoft.com/office/drawing/2014/main" id="{C3266773-3ABD-467F-29BC-C133F859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499" y="2195983"/>
            <a:ext cx="1895654" cy="21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834A54-410E-D8DA-86F5-61B6C2C508A8}"/>
              </a:ext>
            </a:extLst>
          </p:cNvPr>
          <p:cNvSpPr txBox="1"/>
          <p:nvPr/>
        </p:nvSpPr>
        <p:spPr>
          <a:xfrm>
            <a:off x="5798896" y="4463827"/>
            <a:ext cx="14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</a:t>
            </a:r>
            <a:endParaRPr kumimoji="1" lang="en-US" altLang="zh-CN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有代表性</a:t>
            </a:r>
            <a:endParaRPr kumimoji="1" lang="en-US" altLang="zh-CN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C9BBC0-53BC-ADEF-E32A-5A6823370950}"/>
              </a:ext>
            </a:extLst>
          </p:cNvPr>
          <p:cNvSpPr txBox="1"/>
          <p:nvPr/>
        </p:nvSpPr>
        <p:spPr>
          <a:xfrm>
            <a:off x="6976848" y="4562196"/>
            <a:ext cx="116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kumimoji="1" lang="zh-CN" altLang="en-US" sz="1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54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研究内容一：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创新思路：材料性质描述与高效采样方法结合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88C2FCBA-883C-9FE8-9F0B-5A12AD6699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96722" y="1497797"/>
            <a:ext cx="3652127" cy="4176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FCD9560-2396-8741-5307-2750C3CF3D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4198" y="1492214"/>
            <a:ext cx="3652127" cy="4176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80B79-60A9-403F-D7C2-680AF1300614}"/>
              </a:ext>
            </a:extLst>
          </p:cNvPr>
          <p:cNvSpPr txBox="1"/>
          <p:nvPr/>
        </p:nvSpPr>
        <p:spPr>
          <a:xfrm>
            <a:off x="951139" y="1610800"/>
            <a:ext cx="3305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材料元素性质的描述符转化</a:t>
            </a:r>
            <a:endParaRPr kumimoji="1"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kumimoji="1" lang="en-US" altLang="zh-CN" sz="20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matminer</a:t>
            </a:r>
            <a:r>
              <a:rPr kumimoji="1"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C972C-6CA9-1E70-E64D-82BFF2DAE7C6}"/>
              </a:ext>
            </a:extLst>
          </p:cNvPr>
          <p:cNvSpPr txBox="1"/>
          <p:nvPr/>
        </p:nvSpPr>
        <p:spPr>
          <a:xfrm>
            <a:off x="5345175" y="1610800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全局均匀采样策略</a:t>
            </a:r>
          </a:p>
        </p:txBody>
      </p: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9CC4C65B-2EB4-FAC0-716D-9E81CAD008B6}"/>
              </a:ext>
            </a:extLst>
          </p:cNvPr>
          <p:cNvGraphicFramePr>
            <a:graphicFrameLocks noGrp="1"/>
          </p:cNvGraphicFramePr>
          <p:nvPr/>
        </p:nvGraphicFramePr>
        <p:xfrm>
          <a:off x="778585" y="2296929"/>
          <a:ext cx="3488399" cy="107450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40138">
                  <a:extLst>
                    <a:ext uri="{9D8B030D-6E8A-4147-A177-3AD203B41FA5}">
                      <a16:colId xmlns:a16="http://schemas.microsoft.com/office/drawing/2014/main" val="1628298992"/>
                    </a:ext>
                  </a:extLst>
                </a:gridCol>
                <a:gridCol w="784448">
                  <a:extLst>
                    <a:ext uri="{9D8B030D-6E8A-4147-A177-3AD203B41FA5}">
                      <a16:colId xmlns:a16="http://schemas.microsoft.com/office/drawing/2014/main" val="4111791266"/>
                    </a:ext>
                  </a:extLst>
                </a:gridCol>
                <a:gridCol w="1273702">
                  <a:extLst>
                    <a:ext uri="{9D8B030D-6E8A-4147-A177-3AD203B41FA5}">
                      <a16:colId xmlns:a16="http://schemas.microsoft.com/office/drawing/2014/main" val="378000027"/>
                    </a:ext>
                  </a:extLst>
                </a:gridCol>
                <a:gridCol w="790111">
                  <a:extLst>
                    <a:ext uri="{9D8B030D-6E8A-4147-A177-3AD203B41FA5}">
                      <a16:colId xmlns:a16="http://schemas.microsoft.com/office/drawing/2014/main" val="4226843092"/>
                    </a:ext>
                  </a:extLst>
                </a:gridCol>
              </a:tblGrid>
              <a:tr h="6274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实验</a:t>
                      </a:r>
                      <a:endParaRPr lang="en-US" altLang="zh-CN" sz="1400" b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编号</a:t>
                      </a:r>
                      <a:endParaRPr lang="en-US" altLang="zh-CN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其他</a:t>
                      </a:r>
                      <a:endParaRPr lang="en-US" altLang="zh-CN" sz="1400" b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变量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成分</a:t>
                      </a:r>
                      <a:endParaRPr lang="en-US" altLang="zh-CN" sz="1400" b="1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变量</a:t>
                      </a:r>
                      <a:endParaRPr lang="zh-CN" altLang="en-US" sz="1400" b="1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目标</a:t>
                      </a:r>
                      <a:endParaRPr lang="en-US" altLang="zh-CN" sz="1400" b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性能</a:t>
                      </a:r>
                      <a:endParaRPr lang="zh-CN" altLang="en-US" sz="1400" b="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63950"/>
                  </a:ext>
                </a:extLst>
              </a:tr>
              <a:tr h="4237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Fe</a:t>
                      </a:r>
                      <a:r>
                        <a:rPr lang="en-US" altLang="zh-CN" sz="1400" b="1" baseline="-250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0.2</a:t>
                      </a:r>
                      <a:r>
                        <a:rPr lang="en-US" altLang="zh-CN" sz="14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​Co</a:t>
                      </a:r>
                      <a:r>
                        <a:rPr lang="en-US" altLang="zh-CN" sz="1400" b="1" baseline="-250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0.3</a:t>
                      </a:r>
                      <a:r>
                        <a:rPr lang="en-US" altLang="zh-CN" sz="14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​Ni</a:t>
                      </a:r>
                      <a:r>
                        <a:rPr lang="en-US" altLang="zh-CN" sz="1400" b="1" baseline="-250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0.5</a:t>
                      </a:r>
                      <a:endParaRPr lang="zh-CN" altLang="en-US" sz="1400" baseline="-250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327428"/>
                  </a:ext>
                </a:extLst>
              </a:tr>
            </a:tbl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3BD1E3D-041D-98AB-AFF5-6A4886B6EC58}"/>
              </a:ext>
            </a:extLst>
          </p:cNvPr>
          <p:cNvCxnSpPr>
            <a:cxnSpLocks/>
          </p:cNvCxnSpPr>
          <p:nvPr/>
        </p:nvCxnSpPr>
        <p:spPr>
          <a:xfrm flipH="1">
            <a:off x="770965" y="3348129"/>
            <a:ext cx="1434353" cy="93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A971D0A-2621-5239-3C2B-6D54CCFD14E9}"/>
              </a:ext>
            </a:extLst>
          </p:cNvPr>
          <p:cNvCxnSpPr>
            <a:cxnSpLocks/>
          </p:cNvCxnSpPr>
          <p:nvPr/>
        </p:nvCxnSpPr>
        <p:spPr>
          <a:xfrm>
            <a:off x="3475792" y="3348129"/>
            <a:ext cx="753507" cy="933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11">
            <a:extLst>
              <a:ext uri="{FF2B5EF4-FFF2-40B4-BE49-F238E27FC236}">
                <a16:creationId xmlns:a16="http://schemas.microsoft.com/office/drawing/2014/main" id="{D36812C3-F173-98A4-54E3-6E6ED872EFEF}"/>
              </a:ext>
            </a:extLst>
          </p:cNvPr>
          <p:cNvGraphicFramePr>
            <a:graphicFrameLocks noGrp="1"/>
          </p:cNvGraphicFramePr>
          <p:nvPr/>
        </p:nvGraphicFramePr>
        <p:xfrm>
          <a:off x="770965" y="4281999"/>
          <a:ext cx="3487271" cy="10508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4894">
                  <a:extLst>
                    <a:ext uri="{9D8B030D-6E8A-4147-A177-3AD203B41FA5}">
                      <a16:colId xmlns:a16="http://schemas.microsoft.com/office/drawing/2014/main" val="1628298992"/>
                    </a:ext>
                  </a:extLst>
                </a:gridCol>
                <a:gridCol w="911106">
                  <a:extLst>
                    <a:ext uri="{9D8B030D-6E8A-4147-A177-3AD203B41FA5}">
                      <a16:colId xmlns:a16="http://schemas.microsoft.com/office/drawing/2014/main" val="4111791266"/>
                    </a:ext>
                  </a:extLst>
                </a:gridCol>
                <a:gridCol w="1046803">
                  <a:extLst>
                    <a:ext uri="{9D8B030D-6E8A-4147-A177-3AD203B41FA5}">
                      <a16:colId xmlns:a16="http://schemas.microsoft.com/office/drawing/2014/main" val="378000027"/>
                    </a:ext>
                  </a:extLst>
                </a:gridCol>
                <a:gridCol w="644468">
                  <a:extLst>
                    <a:ext uri="{9D8B030D-6E8A-4147-A177-3AD203B41FA5}">
                      <a16:colId xmlns:a16="http://schemas.microsoft.com/office/drawing/2014/main" val="4226843092"/>
                    </a:ext>
                  </a:extLst>
                </a:gridCol>
              </a:tblGrid>
              <a:tr h="595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最小</a:t>
                      </a:r>
                      <a:endParaRPr lang="en-US" altLang="zh-CN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原子序数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平均</a:t>
                      </a:r>
                      <a:endParaRPr lang="en-US" altLang="zh-CN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基态磁矩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最大</a:t>
                      </a:r>
                      <a:endParaRPr lang="en-US" altLang="zh-CN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空间群编号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b="1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63950"/>
                  </a:ext>
                </a:extLst>
              </a:tr>
              <a:tr h="4555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26</a:t>
                      </a:r>
                      <a:endParaRPr lang="zh-CN" altLang="en-US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1.18</a:t>
                      </a:r>
                      <a:endParaRPr lang="zh-CN" altLang="en-US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229</a:t>
                      </a:r>
                      <a:endParaRPr lang="zh-CN" altLang="en-US" sz="12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b="1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327428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E938323E-9157-52AF-DA6B-E55386E914BE}"/>
              </a:ext>
            </a:extLst>
          </p:cNvPr>
          <p:cNvSpPr txBox="1"/>
          <p:nvPr/>
        </p:nvSpPr>
        <p:spPr>
          <a:xfrm>
            <a:off x="2038453" y="3544424"/>
            <a:ext cx="1470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数字化描述</a:t>
            </a:r>
            <a:endParaRPr lang="en-US" altLang="zh-CN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成分特征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56E636-034E-001B-CB66-1FDB7F204199}"/>
              </a:ext>
            </a:extLst>
          </p:cNvPr>
          <p:cNvSpPr txBox="1"/>
          <p:nvPr/>
        </p:nvSpPr>
        <p:spPr>
          <a:xfrm>
            <a:off x="2115865" y="5731081"/>
            <a:ext cx="4834494" cy="887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matminer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描述符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精确描述材料性质，</a:t>
            </a:r>
            <a:endParaRPr lang="en-US" altLang="zh-CN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75895" lvl="1" algn="ctr" defTabSz="91440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全局均匀采样策略用于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建模更高效。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E39D28-D539-2881-90E6-54372C6BCEA7}"/>
              </a:ext>
            </a:extLst>
          </p:cNvPr>
          <p:cNvSpPr txBox="1"/>
          <p:nvPr/>
        </p:nvSpPr>
        <p:spPr>
          <a:xfrm>
            <a:off x="6663519" y="2266384"/>
            <a:ext cx="1438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传统实验采样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A16B61-5195-FB12-1FBC-A6C6F0475445}"/>
              </a:ext>
            </a:extLst>
          </p:cNvPr>
          <p:cNvSpPr txBox="1"/>
          <p:nvPr/>
        </p:nvSpPr>
        <p:spPr>
          <a:xfrm>
            <a:off x="6720182" y="4107615"/>
            <a:ext cx="1438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全局均匀采样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CCE011-83A7-E1D1-4793-3D672501BEEF}"/>
              </a:ext>
            </a:extLst>
          </p:cNvPr>
          <p:cNvSpPr txBox="1"/>
          <p:nvPr/>
        </p:nvSpPr>
        <p:spPr>
          <a:xfrm>
            <a:off x="6663519" y="4588132"/>
            <a:ext cx="14857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多变量优化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多维变量同时优化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9A7A47-C79B-DBDC-279B-2AB1A4524FD4}"/>
              </a:ext>
            </a:extLst>
          </p:cNvPr>
          <p:cNvSpPr txBox="1"/>
          <p:nvPr/>
        </p:nvSpPr>
        <p:spPr>
          <a:xfrm>
            <a:off x="6663519" y="2455620"/>
            <a:ext cx="13901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û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单变量优化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û"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局部采样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û"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E085978-0979-F399-A9CF-0AEFC7B0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43" y="2194569"/>
            <a:ext cx="1566637" cy="149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10B4ACB-68D5-7375-97AA-FB3FBBBE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69" y="3971834"/>
            <a:ext cx="1643667" cy="15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6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2AE11C6C-C0A7-2228-E98D-715E42DD2304}"/>
              </a:ext>
            </a:extLst>
          </p:cNvPr>
          <p:cNvSpPr/>
          <p:nvPr/>
        </p:nvSpPr>
        <p:spPr>
          <a:xfrm>
            <a:off x="884420" y="1441374"/>
            <a:ext cx="7790331" cy="2648318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B91EC1FE-A437-4047-BD7C-5AE20F040E23}"/>
              </a:ext>
            </a:extLst>
          </p:cNvPr>
          <p:cNvSpPr/>
          <p:nvPr/>
        </p:nvSpPr>
        <p:spPr>
          <a:xfrm>
            <a:off x="884420" y="4176373"/>
            <a:ext cx="7790331" cy="2492057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研究内容一：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lvl="1" indent="-342900" defTabSz="91440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研究结果：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测试函数采样策略探究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41E2C124-9EE9-5217-1F72-EABB0BD6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05" y="4590149"/>
            <a:ext cx="2921541" cy="19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5">
            <a:extLst>
              <a:ext uri="{FF2B5EF4-FFF2-40B4-BE49-F238E27FC236}">
                <a16:creationId xmlns:a16="http://schemas.microsoft.com/office/drawing/2014/main" id="{A7781F0F-1B36-C430-1068-5843709F4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66" y="1767075"/>
            <a:ext cx="2704784" cy="2251056"/>
          </a:xfrm>
          <a:prstGeom prst="rect">
            <a:avLst/>
          </a:prstGeom>
        </p:spPr>
      </p:pic>
      <p:sp>
        <p:nvSpPr>
          <p:cNvPr id="21" name="文本框 6">
            <a:extLst>
              <a:ext uri="{FF2B5EF4-FFF2-40B4-BE49-F238E27FC236}">
                <a16:creationId xmlns:a16="http://schemas.microsoft.com/office/drawing/2014/main" id="{9A63D2AF-9F49-8288-146B-9D45B61D3C52}"/>
              </a:ext>
            </a:extLst>
          </p:cNvPr>
          <p:cNvSpPr txBox="1"/>
          <p:nvPr/>
        </p:nvSpPr>
        <p:spPr>
          <a:xfrm>
            <a:off x="3811427" y="1483152"/>
            <a:ext cx="257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The data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distribution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of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20 samples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B3B791-9E32-F044-1C35-A07CA2FD6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"/>
          <a:stretch/>
        </p:blipFill>
        <p:spPr bwMode="auto">
          <a:xfrm>
            <a:off x="4141248" y="4463032"/>
            <a:ext cx="2102147" cy="21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36">
            <a:extLst>
              <a:ext uri="{FF2B5EF4-FFF2-40B4-BE49-F238E27FC236}">
                <a16:creationId xmlns:a16="http://schemas.microsoft.com/office/drawing/2014/main" id="{B14468BB-58D1-FD4A-3985-2D3E7072CFAD}"/>
              </a:ext>
            </a:extLst>
          </p:cNvPr>
          <p:cNvSpPr txBox="1"/>
          <p:nvPr/>
        </p:nvSpPr>
        <p:spPr>
          <a:xfrm>
            <a:off x="3811427" y="4268180"/>
            <a:ext cx="3085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The 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histogram distribution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of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20 samples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252F7F98-D4C2-5501-E519-BEAC223C8AFC}"/>
              </a:ext>
            </a:extLst>
          </p:cNvPr>
          <p:cNvSpPr/>
          <p:nvPr/>
        </p:nvSpPr>
        <p:spPr>
          <a:xfrm>
            <a:off x="1412396" y="2145802"/>
            <a:ext cx="2062826" cy="388608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SE: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欧氏距离采样</a:t>
            </a: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1A3FD4DE-5978-2417-16EE-C4DC0757B98A}"/>
              </a:ext>
            </a:extLst>
          </p:cNvPr>
          <p:cNvSpPr/>
          <p:nvPr/>
        </p:nvSpPr>
        <p:spPr>
          <a:xfrm>
            <a:off x="1412396" y="2701870"/>
            <a:ext cx="2062826" cy="388608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RDM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：随机采样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E8D70AC-2C72-3CC9-883F-0FFDF5E4D40A}"/>
              </a:ext>
            </a:extLst>
          </p:cNvPr>
          <p:cNvSpPr/>
          <p:nvPr/>
        </p:nvSpPr>
        <p:spPr>
          <a:xfrm>
            <a:off x="1412396" y="3285068"/>
            <a:ext cx="2062826" cy="388608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00206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LHS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：拉丁超立方采样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74AF76F8-ADCA-DFE3-A974-DE63AE121AF4}"/>
              </a:ext>
            </a:extLst>
          </p:cNvPr>
          <p:cNvSpPr txBox="1"/>
          <p:nvPr/>
        </p:nvSpPr>
        <p:spPr>
          <a:xfrm>
            <a:off x="1233765" y="1608834"/>
            <a:ext cx="257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三种采样策略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47FF51-5A84-5651-0886-C27A14ABE13D}"/>
              </a:ext>
            </a:extLst>
          </p:cNvPr>
          <p:cNvSpPr txBox="1"/>
          <p:nvPr/>
        </p:nvSpPr>
        <p:spPr>
          <a:xfrm>
            <a:off x="6533468" y="2245845"/>
            <a:ext cx="2020751" cy="826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SE</a:t>
            </a:r>
            <a:r>
              <a:rPr lang="zh-CN" alt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采样点</a:t>
            </a:r>
            <a:endParaRPr lang="en-US" altLang="zh-CN" sz="20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更加均匀和离散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57CCCAF-D2BA-ED2A-8C15-C6CE0131BBA8}"/>
              </a:ext>
            </a:extLst>
          </p:cNvPr>
          <p:cNvSpPr txBox="1"/>
          <p:nvPr/>
        </p:nvSpPr>
        <p:spPr>
          <a:xfrm>
            <a:off x="1480325" y="4178977"/>
            <a:ext cx="257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采样策略建模评估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119708-A144-9DBA-2B67-C74F90EAAE06}"/>
              </a:ext>
            </a:extLst>
          </p:cNvPr>
          <p:cNvSpPr txBox="1"/>
          <p:nvPr/>
        </p:nvSpPr>
        <p:spPr>
          <a:xfrm>
            <a:off x="6033797" y="4894162"/>
            <a:ext cx="2509392" cy="15955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利用</a:t>
            </a: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个数据点建模（</a:t>
            </a: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SE</a:t>
            </a: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采样）</a:t>
            </a:r>
            <a:endParaRPr lang="en-US" altLang="zh-CN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预测效果较好</a:t>
            </a:r>
            <a:endParaRPr lang="en-US" altLang="zh-CN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且稳定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78E47B-AD22-0DB8-8B5E-DFB054C6DC50}"/>
              </a:ext>
            </a:extLst>
          </p:cNvPr>
          <p:cNvSpPr/>
          <p:nvPr/>
        </p:nvSpPr>
        <p:spPr>
          <a:xfrm>
            <a:off x="5505061" y="5822302"/>
            <a:ext cx="429208" cy="54739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05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研究内容一：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lvl="1" indent="-342900" defTabSz="91440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研究结果：用钛合金材料数据进行建模方法测试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" name="表格 11">
            <a:extLst>
              <a:ext uri="{FF2B5EF4-FFF2-40B4-BE49-F238E27FC236}">
                <a16:creationId xmlns:a16="http://schemas.microsoft.com/office/drawing/2014/main" id="{6EACA65A-A040-DC2E-D6E4-1C5CC7A12C07}"/>
              </a:ext>
            </a:extLst>
          </p:cNvPr>
          <p:cNvGraphicFramePr>
            <a:graphicFrameLocks noGrp="1"/>
          </p:cNvGraphicFramePr>
          <p:nvPr/>
        </p:nvGraphicFramePr>
        <p:xfrm>
          <a:off x="501804" y="1566705"/>
          <a:ext cx="8183974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81243">
                  <a:extLst>
                    <a:ext uri="{9D8B030D-6E8A-4147-A177-3AD203B41FA5}">
                      <a16:colId xmlns:a16="http://schemas.microsoft.com/office/drawing/2014/main" val="1628298992"/>
                    </a:ext>
                  </a:extLst>
                </a:gridCol>
                <a:gridCol w="907944">
                  <a:extLst>
                    <a:ext uri="{9D8B030D-6E8A-4147-A177-3AD203B41FA5}">
                      <a16:colId xmlns:a16="http://schemas.microsoft.com/office/drawing/2014/main" val="271110107"/>
                    </a:ext>
                  </a:extLst>
                </a:gridCol>
                <a:gridCol w="1654173">
                  <a:extLst>
                    <a:ext uri="{9D8B030D-6E8A-4147-A177-3AD203B41FA5}">
                      <a16:colId xmlns:a16="http://schemas.microsoft.com/office/drawing/2014/main" val="378000027"/>
                    </a:ext>
                  </a:extLst>
                </a:gridCol>
                <a:gridCol w="1149669">
                  <a:extLst>
                    <a:ext uri="{9D8B030D-6E8A-4147-A177-3AD203B41FA5}">
                      <a16:colId xmlns:a16="http://schemas.microsoft.com/office/drawing/2014/main" val="3298559093"/>
                    </a:ext>
                  </a:extLst>
                </a:gridCol>
                <a:gridCol w="1097039">
                  <a:extLst>
                    <a:ext uri="{9D8B030D-6E8A-4147-A177-3AD203B41FA5}">
                      <a16:colId xmlns:a16="http://schemas.microsoft.com/office/drawing/2014/main" val="1660430810"/>
                    </a:ext>
                  </a:extLst>
                </a:gridCol>
                <a:gridCol w="953945">
                  <a:extLst>
                    <a:ext uri="{9D8B030D-6E8A-4147-A177-3AD203B41FA5}">
                      <a16:colId xmlns:a16="http://schemas.microsoft.com/office/drawing/2014/main" val="1577436208"/>
                    </a:ext>
                  </a:extLst>
                </a:gridCol>
                <a:gridCol w="1039961">
                  <a:extLst>
                    <a:ext uri="{9D8B030D-6E8A-4147-A177-3AD203B41FA5}">
                      <a16:colId xmlns:a16="http://schemas.microsoft.com/office/drawing/2014/main" val="1692543605"/>
                    </a:ext>
                  </a:extLst>
                </a:gridCol>
              </a:tblGrid>
              <a:tr h="16486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合金蠕变寿命原始数据集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02787"/>
                  </a:ext>
                </a:extLst>
              </a:tr>
              <a:tr h="5144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输入参数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初始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预处理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输入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63950"/>
                  </a:ext>
                </a:extLst>
              </a:tr>
              <a:tr h="728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Ti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合金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数据集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化学成分（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热处理工艺（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蠕变实验条件（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25</a:t>
                      </a: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14+9+2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matminer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PCA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minmax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蠕变断裂寿命</a:t>
                      </a:r>
                      <a:endPara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h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32742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E6C6D7-036E-1F89-979D-723CEF8E47FD}"/>
              </a:ext>
            </a:extLst>
          </p:cNvPr>
          <p:cNvGraphicFramePr>
            <a:graphicFrameLocks noGrp="1"/>
          </p:cNvGraphicFramePr>
          <p:nvPr/>
        </p:nvGraphicFramePr>
        <p:xfrm>
          <a:off x="3291236" y="4295068"/>
          <a:ext cx="2561527" cy="159207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736640">
                  <a:extLst>
                    <a:ext uri="{9D8B030D-6E8A-4147-A177-3AD203B41FA5}">
                      <a16:colId xmlns:a16="http://schemas.microsoft.com/office/drawing/2014/main" val="4195425618"/>
                    </a:ext>
                  </a:extLst>
                </a:gridCol>
                <a:gridCol w="824887">
                  <a:extLst>
                    <a:ext uri="{9D8B030D-6E8A-4147-A177-3AD203B41FA5}">
                      <a16:colId xmlns:a16="http://schemas.microsoft.com/office/drawing/2014/main" val="3334251803"/>
                    </a:ext>
                  </a:extLst>
                </a:gridCol>
              </a:tblGrid>
              <a:tr h="53069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固溶处理</a:t>
                      </a:r>
                      <a:endParaRPr lang="en-US" altLang="zh-CN" sz="20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时效处理</a:t>
                      </a:r>
                      <a:endParaRPr lang="en-US" altLang="zh-CN" sz="20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二次时效处理</a:t>
                      </a:r>
                      <a:endParaRPr lang="en-US" altLang="zh-CN" sz="20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方式 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it-IT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46604"/>
                  </a:ext>
                </a:extLst>
              </a:tr>
              <a:tr h="530690">
                <a:tc vMerge="1">
                  <a:txBody>
                    <a:bodyPr/>
                    <a:lstStyle/>
                    <a:p>
                      <a:pPr algn="ctr"/>
                      <a:endParaRPr lang="en-US" altLang="zh-CN" sz="2000" b="0"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7754" marR="77754" marT="38876" marB="3887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温度 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℃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3264"/>
                  </a:ext>
                </a:extLst>
              </a:tr>
              <a:tr h="530690">
                <a:tc vMerge="1">
                  <a:txBody>
                    <a:bodyPr/>
                    <a:lstStyle/>
                    <a:p>
                      <a:pPr algn="ctr"/>
                      <a:endParaRPr lang="en-US" altLang="zh-CN" sz="2000" b="0"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7754" marR="77754" marT="38876" marB="3887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 </a:t>
                      </a:r>
                      <a:r>
                        <a:rPr lang="en-US" altLang="zh-CN" sz="1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[h]</a:t>
                      </a: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09356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08B12D1-0829-DAC7-0715-F3547EF51C7A}"/>
              </a:ext>
            </a:extLst>
          </p:cNvPr>
          <p:cNvGraphicFramePr>
            <a:graphicFrameLocks noGrp="1"/>
          </p:cNvGraphicFramePr>
          <p:nvPr/>
        </p:nvGraphicFramePr>
        <p:xfrm>
          <a:off x="975909" y="4285386"/>
          <a:ext cx="1987040" cy="160175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987040">
                  <a:extLst>
                    <a:ext uri="{9D8B030D-6E8A-4147-A177-3AD203B41FA5}">
                      <a16:colId xmlns:a16="http://schemas.microsoft.com/office/drawing/2014/main" val="3250414057"/>
                    </a:ext>
                  </a:extLst>
                </a:gridCol>
              </a:tblGrid>
              <a:tr h="1296952">
                <a:tc>
                  <a:txBody>
                    <a:bodyPr/>
                    <a:lstStyle/>
                    <a:p>
                      <a:pPr algn="ctr"/>
                      <a:r>
                        <a:rPr lang="it-IT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Ti </a:t>
                      </a:r>
                      <a:r>
                        <a:rPr lang="en-US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it-IT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85+%</a:t>
                      </a:r>
                      <a:r>
                        <a:rPr lang="en-US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it-IT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,</a:t>
                      </a:r>
                    </a:p>
                    <a:p>
                      <a:pPr algn="ctr"/>
                      <a:r>
                        <a:rPr lang="it-IT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 , Si , Ni , Mo , W , Al , N , Nb+Ta , B , V , Fe , Zr ,Sn</a:t>
                      </a:r>
                      <a:endParaRPr lang="zh-CN" altLang="en-US" sz="20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6640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7AD6C55-0B56-F6CA-B4B6-D2DDF3E7CD93}"/>
              </a:ext>
            </a:extLst>
          </p:cNvPr>
          <p:cNvGraphicFramePr>
            <a:graphicFrameLocks noGrp="1"/>
          </p:cNvGraphicFramePr>
          <p:nvPr/>
        </p:nvGraphicFramePr>
        <p:xfrm>
          <a:off x="6275209" y="4285385"/>
          <a:ext cx="1925372" cy="159206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925372">
                  <a:extLst>
                    <a:ext uri="{9D8B030D-6E8A-4147-A177-3AD203B41FA5}">
                      <a16:colId xmlns:a16="http://schemas.microsoft.com/office/drawing/2014/main" val="4195425618"/>
                    </a:ext>
                  </a:extLst>
                </a:gridCol>
              </a:tblGrid>
              <a:tr h="15920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测试温度 </a:t>
                      </a:r>
                      <a:r>
                        <a:rPr lang="en-US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℃</a:t>
                      </a:r>
                      <a:r>
                        <a:rPr lang="en-US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  <a:p>
                      <a:pPr algn="ctr"/>
                      <a:r>
                        <a:rPr lang="zh-CN" altLang="en-US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测试压力 </a:t>
                      </a:r>
                      <a:r>
                        <a:rPr lang="en-US" altLang="zh-CN" sz="20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[MPa]</a:t>
                      </a:r>
                      <a:endParaRPr lang="zh-CN" altLang="en-US" sz="20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7754" marR="77754" marT="38876" marB="38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46604"/>
                  </a:ext>
                </a:extLst>
              </a:tr>
            </a:tbl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63CDF89A-2637-30B1-0FB1-83E4E76DDB81}"/>
              </a:ext>
            </a:extLst>
          </p:cNvPr>
          <p:cNvSpPr/>
          <p:nvPr/>
        </p:nvSpPr>
        <p:spPr>
          <a:xfrm>
            <a:off x="975909" y="3511055"/>
            <a:ext cx="1987040" cy="664237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化学成分</a:t>
            </a:r>
            <a:endParaRPr lang="en-US" altLang="zh-CN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BB87644E-F9DC-14C2-FC4A-15E162C4C094}"/>
              </a:ext>
            </a:extLst>
          </p:cNvPr>
          <p:cNvSpPr/>
          <p:nvPr/>
        </p:nvSpPr>
        <p:spPr>
          <a:xfrm>
            <a:off x="3600271" y="3511054"/>
            <a:ext cx="1987040" cy="664237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热处理工艺</a:t>
            </a:r>
            <a:endParaRPr lang="en-US" altLang="zh-CN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C2EB08D-CAB0-BDEA-FF0A-74E8C08EB9A0}"/>
              </a:ext>
            </a:extLst>
          </p:cNvPr>
          <p:cNvSpPr/>
          <p:nvPr/>
        </p:nvSpPr>
        <p:spPr>
          <a:xfrm>
            <a:off x="6213541" y="3511054"/>
            <a:ext cx="1987040" cy="664237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蠕变实验条件（</a:t>
            </a: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70EF95-EC53-39E7-F1E3-6121EA9E21AA}"/>
              </a:ext>
            </a:extLst>
          </p:cNvPr>
          <p:cNvSpPr txBox="1"/>
          <p:nvPr/>
        </p:nvSpPr>
        <p:spPr>
          <a:xfrm>
            <a:off x="380447" y="6204585"/>
            <a:ext cx="8546382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参数空间复杂，传统实验优化方法难以进行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743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89155260-E251-CC3F-E2C1-9B6C7B73F1BC}"/>
              </a:ext>
            </a:extLst>
          </p:cNvPr>
          <p:cNvSpPr/>
          <p:nvPr/>
        </p:nvSpPr>
        <p:spPr>
          <a:xfrm>
            <a:off x="893712" y="4342753"/>
            <a:ext cx="7792066" cy="2434565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D9994788-6029-1214-D8FD-F1E2CD893E11}"/>
              </a:ext>
            </a:extLst>
          </p:cNvPr>
          <p:cNvSpPr/>
          <p:nvPr/>
        </p:nvSpPr>
        <p:spPr>
          <a:xfrm>
            <a:off x="896472" y="1441375"/>
            <a:ext cx="7792066" cy="2694969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305331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研究内容一：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小样本材料数据的高效利用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417" y="970862"/>
            <a:ext cx="8709166" cy="4705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研究结果：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04619-B2FF-F4EE-C629-34FB17C6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22" y="1821533"/>
            <a:ext cx="3317721" cy="2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7EEBCB-A2A4-B8FA-C383-5FC3F8D68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/>
          <a:stretch/>
        </p:blipFill>
        <p:spPr bwMode="auto">
          <a:xfrm>
            <a:off x="4385613" y="1720015"/>
            <a:ext cx="2188877" cy="22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36">
            <a:extLst>
              <a:ext uri="{FF2B5EF4-FFF2-40B4-BE49-F238E27FC236}">
                <a16:creationId xmlns:a16="http://schemas.microsoft.com/office/drawing/2014/main" id="{D5FBDE0E-A6D8-8CA3-287D-16077A2BFDB6}"/>
              </a:ext>
            </a:extLst>
          </p:cNvPr>
          <p:cNvSpPr txBox="1"/>
          <p:nvPr/>
        </p:nvSpPr>
        <p:spPr>
          <a:xfrm>
            <a:off x="4018529" y="1492954"/>
            <a:ext cx="3085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The 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histogram distribution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of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20 samples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A01ED93D-9056-7929-5C7C-3E91EAAC2ACC}"/>
              </a:ext>
            </a:extLst>
          </p:cNvPr>
          <p:cNvSpPr txBox="1"/>
          <p:nvPr/>
        </p:nvSpPr>
        <p:spPr>
          <a:xfrm>
            <a:off x="1561146" y="1473416"/>
            <a:ext cx="257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采样策略建模评估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4437E0-3A7E-85C3-E5A4-7D3BE325810F}"/>
              </a:ext>
            </a:extLst>
          </p:cNvPr>
          <p:cNvSpPr txBox="1"/>
          <p:nvPr/>
        </p:nvSpPr>
        <p:spPr>
          <a:xfrm>
            <a:off x="6334178" y="2183437"/>
            <a:ext cx="2351600" cy="1210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在合金数据集上</a:t>
            </a:r>
            <a:endParaRPr lang="en-US" altLang="zh-CN" sz="20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SE</a:t>
            </a:r>
            <a:r>
              <a:rPr lang="zh-CN" alt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采样建模</a:t>
            </a:r>
            <a:endParaRPr lang="en-US" altLang="zh-CN" sz="20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模型性能依然稳定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D18A0968-719F-6C15-135D-38C5DCEABACB}"/>
              </a:ext>
            </a:extLst>
          </p:cNvPr>
          <p:cNvSpPr txBox="1"/>
          <p:nvPr/>
        </p:nvSpPr>
        <p:spPr>
          <a:xfrm>
            <a:off x="893712" y="5240807"/>
            <a:ext cx="222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基于不同采样模型</a:t>
            </a:r>
            <a:endParaRPr lang="en-US" altLang="zh-CN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进行寻优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7D38B-9933-888C-03A6-3E0E0A644B2B}"/>
              </a:ext>
            </a:extLst>
          </p:cNvPr>
          <p:cNvSpPr txBox="1"/>
          <p:nvPr/>
        </p:nvSpPr>
        <p:spPr>
          <a:xfrm>
            <a:off x="6506130" y="5134368"/>
            <a:ext cx="2085416" cy="10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利用</a:t>
            </a: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20</a:t>
            </a:r>
            <a:r>
              <a:rPr lang="zh-CN" altLang="en-US" sz="1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个数据点后（</a:t>
            </a: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SE</a:t>
            </a:r>
            <a:r>
              <a:rPr lang="zh-CN" altLang="en-US" sz="1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采样）</a:t>
            </a:r>
            <a:endParaRPr lang="en-US" altLang="zh-CN" sz="1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寻优优化效果更快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FF0B3FD-3F28-3474-0499-71FA341C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105" y="4448310"/>
            <a:ext cx="3490702" cy="22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1">
            <a:extLst>
              <a:ext uri="{FF2B5EF4-FFF2-40B4-BE49-F238E27FC236}">
                <a16:creationId xmlns:a16="http://schemas.microsoft.com/office/drawing/2014/main" id="{D81BEECF-1700-E1C0-939B-3CA93C0AFC16}"/>
              </a:ext>
            </a:extLst>
          </p:cNvPr>
          <p:cNvSpPr/>
          <p:nvPr/>
        </p:nvSpPr>
        <p:spPr>
          <a:xfrm>
            <a:off x="283401" y="4217692"/>
            <a:ext cx="8577197" cy="2116671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1D64A217-A20C-1A20-D907-E089BA79CC28}"/>
              </a:ext>
            </a:extLst>
          </p:cNvPr>
          <p:cNvSpPr/>
          <p:nvPr/>
        </p:nvSpPr>
        <p:spPr>
          <a:xfrm>
            <a:off x="217417" y="1608511"/>
            <a:ext cx="8577197" cy="2337890"/>
          </a:xfrm>
          <a:prstGeom prst="roundRect">
            <a:avLst/>
          </a:prstGeom>
          <a:solidFill>
            <a:srgbClr val="FAFAFA"/>
          </a:solidFill>
          <a:ln w="15875" cap="flat" cmpd="sng" algn="ctr">
            <a:solidFill>
              <a:srgbClr val="00206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0447" y="216662"/>
            <a:ext cx="870916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研究内容二：</a:t>
            </a:r>
            <a:r>
              <a:rPr lang="zh-CN" altLang="en-US" sz="3200" b="1" spc="150" dirty="0">
                <a:latin typeface="Arial" panose="020B0604020202020204" pitchFamily="34" charset="0"/>
                <a:ea typeface="微软雅黑" panose="020B0503020204020204" pitchFamily="34" charset="-122"/>
              </a:rPr>
              <a:t>基于相关任务的贝叶斯优化算法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052" y="865168"/>
            <a:ext cx="8709166" cy="8913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r>
              <a:rPr lang="zh-CN" altLang="en-US" sz="200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研究背景：贝叶斯优化寻优与目标材料优化难点</a:t>
            </a:r>
          </a:p>
          <a:p>
            <a:pPr marL="518795" marR="0" lvl="1" indent="-34290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"/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4EC4EB6A-D828-3D76-94B9-1D5B0A624E9F}"/>
              </a:ext>
            </a:extLst>
          </p:cNvPr>
          <p:cNvSpPr txBox="1"/>
          <p:nvPr/>
        </p:nvSpPr>
        <p:spPr>
          <a:xfrm>
            <a:off x="380447" y="6266918"/>
            <a:ext cx="8546382" cy="4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5895" marR="0" lvl="1" indent="0" algn="ctr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拟解决问题：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能否能够学习相关数据来指导目标材料的性能优化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8E336-A97B-9517-8FFD-09E466D06589}"/>
              </a:ext>
            </a:extLst>
          </p:cNvPr>
          <p:cNvSpPr/>
          <p:nvPr/>
        </p:nvSpPr>
        <p:spPr>
          <a:xfrm>
            <a:off x="3161499" y="1395062"/>
            <a:ext cx="3147061" cy="372277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贝叶斯优化</a:t>
            </a:r>
            <a:r>
              <a:rPr lang="en-US" altLang="zh-CN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(BO)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DD4E0-0D49-350A-B667-FD9A559AE78D}"/>
              </a:ext>
            </a:extLst>
          </p:cNvPr>
          <p:cNvSpPr txBox="1"/>
          <p:nvPr/>
        </p:nvSpPr>
        <p:spPr>
          <a:xfrm>
            <a:off x="5499967" y="2038630"/>
            <a:ext cx="3147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15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优点</a:t>
            </a:r>
            <a:endParaRPr kumimoji="0" lang="en-US" altLang="zh-CN" sz="1400" b="1" i="0" u="none" strike="noStrike" kern="0" cap="none" spc="15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400" kern="0" spc="150">
                <a:latin typeface="Arial" panose="020B0604020202020204" pitchFamily="34" charset="0"/>
                <a:ea typeface="微软雅黑" panose="020B0503020204020204" pitchFamily="34" charset="-122"/>
              </a:rPr>
              <a:t>多维变量优化</a:t>
            </a:r>
            <a:endParaRPr lang="en-US" altLang="zh-CN" sz="1400" kern="0" spc="1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BBEA4-4CEF-271F-9CD1-496D43100270}"/>
              </a:ext>
            </a:extLst>
          </p:cNvPr>
          <p:cNvSpPr txBox="1"/>
          <p:nvPr/>
        </p:nvSpPr>
        <p:spPr>
          <a:xfrm>
            <a:off x="5479147" y="2864942"/>
            <a:ext cx="32946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15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缺点</a:t>
            </a:r>
            <a:endParaRPr lang="en-US" altLang="zh-CN" sz="1400" b="1" kern="0" spc="1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û"/>
            </a:pPr>
            <a:r>
              <a:rPr kumimoji="0" lang="zh-CN" altLang="en-US" sz="1400" i="0" u="none" strike="noStrike" kern="0" cap="none" spc="15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数据较少时，</a:t>
            </a:r>
            <a:r>
              <a:rPr lang="zh-CN" altLang="en-US" sz="1400" kern="0" spc="150">
                <a:latin typeface="Arial" panose="020B0604020202020204" pitchFamily="34" charset="0"/>
                <a:ea typeface="微软雅黑" panose="020B0503020204020204" pitchFamily="34" charset="-122"/>
              </a:rPr>
              <a:t>代理</a:t>
            </a:r>
            <a:r>
              <a:rPr kumimoji="0" lang="zh-CN" altLang="en-US" sz="1400" i="0" u="none" strike="noStrike" kern="0" cap="none" spc="15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模型不准确</a:t>
            </a:r>
            <a:endParaRPr kumimoji="0" lang="en-US" altLang="zh-CN" sz="1400" i="0" u="none" strike="noStrike" kern="0" cap="none" spc="15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û"/>
            </a:pPr>
            <a:r>
              <a:rPr kumimoji="0" lang="zh-CN" altLang="en-US" sz="1400" i="0" u="none" strike="noStrike" kern="0" cap="none" spc="15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优化孤立，无法利用相关知识</a:t>
            </a:r>
            <a:endParaRPr kumimoji="0" lang="en-US" altLang="zh-CN" sz="1400" i="0" u="none" strike="noStrike" kern="0" cap="none" spc="15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D99F11-895C-446A-9F4C-16A78E693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5"/>
          <a:stretch/>
        </p:blipFill>
        <p:spPr>
          <a:xfrm>
            <a:off x="994300" y="1833023"/>
            <a:ext cx="4577795" cy="20997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518E25-C767-380D-B1E3-7993672CD67B}"/>
              </a:ext>
            </a:extLst>
          </p:cNvPr>
          <p:cNvSpPr txBox="1"/>
          <p:nvPr/>
        </p:nvSpPr>
        <p:spPr>
          <a:xfrm>
            <a:off x="201799" y="2531411"/>
            <a:ext cx="9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Arial" panose="020B0604020202020204" pitchFamily="34" charset="0"/>
                <a:ea typeface="微软雅黑" panose="020B0503020204020204" pitchFamily="34" charset="-122"/>
              </a:rPr>
              <a:t>代理模型</a:t>
            </a:r>
            <a:endParaRPr lang="zh-CN" altLang="en-US" sz="1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09ACB6-09C3-C43D-B26C-8F110F656A77}"/>
              </a:ext>
            </a:extLst>
          </p:cNvPr>
          <p:cNvSpPr txBox="1"/>
          <p:nvPr/>
        </p:nvSpPr>
        <p:spPr>
          <a:xfrm>
            <a:off x="163954" y="3359168"/>
            <a:ext cx="106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Arial" panose="020B0604020202020204" pitchFamily="34" charset="0"/>
                <a:ea typeface="微软雅黑" panose="020B0503020204020204" pitchFamily="34" charset="-122"/>
              </a:rPr>
              <a:t>获取函数</a:t>
            </a:r>
            <a:endParaRPr lang="zh-CN" altLang="en-US" sz="1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46F3BF-3ADA-C003-3AEC-AA4C356E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" y="4356120"/>
            <a:ext cx="2330339" cy="19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E40CF4E0-2C81-7087-51FE-C9E475A58239}"/>
              </a:ext>
            </a:extLst>
          </p:cNvPr>
          <p:cNvSpPr/>
          <p:nvPr/>
        </p:nvSpPr>
        <p:spPr>
          <a:xfrm>
            <a:off x="3268025" y="4022127"/>
            <a:ext cx="3147061" cy="372277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目标材料优化难点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64437F-8702-593A-6631-304132418AC4}"/>
              </a:ext>
            </a:extLst>
          </p:cNvPr>
          <p:cNvSpPr txBox="1"/>
          <p:nvPr/>
        </p:nvSpPr>
        <p:spPr>
          <a:xfrm>
            <a:off x="7246494" y="2233113"/>
            <a:ext cx="1548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400" kern="0" spc="150">
                <a:latin typeface="Arial" panose="020B0604020202020204" pitchFamily="34" charset="0"/>
                <a:ea typeface="微软雅黑" panose="020B0503020204020204" pitchFamily="34" charset="-122"/>
              </a:rPr>
              <a:t>全局寻优</a:t>
            </a:r>
            <a:endParaRPr lang="en-US" altLang="zh-CN" sz="1400" kern="0" spc="1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圆柱形 53">
            <a:extLst>
              <a:ext uri="{FF2B5EF4-FFF2-40B4-BE49-F238E27FC236}">
                <a16:creationId xmlns:a16="http://schemas.microsoft.com/office/drawing/2014/main" id="{63F88141-A890-45B7-9DB1-C78E50771E75}"/>
              </a:ext>
            </a:extLst>
          </p:cNvPr>
          <p:cNvSpPr/>
          <p:nvPr/>
        </p:nvSpPr>
        <p:spPr>
          <a:xfrm>
            <a:off x="5764218" y="4524161"/>
            <a:ext cx="950598" cy="651210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目标合金</a:t>
            </a:r>
          </a:p>
        </p:txBody>
      </p:sp>
      <p:sp>
        <p:nvSpPr>
          <p:cNvPr id="24" name="Down Arrow 44">
            <a:extLst>
              <a:ext uri="{FF2B5EF4-FFF2-40B4-BE49-F238E27FC236}">
                <a16:creationId xmlns:a16="http://schemas.microsoft.com/office/drawing/2014/main" id="{2392E504-828D-734E-7A64-C3C82A31E39E}"/>
              </a:ext>
            </a:extLst>
          </p:cNvPr>
          <p:cNvSpPr/>
          <p:nvPr/>
        </p:nvSpPr>
        <p:spPr>
          <a:xfrm rot="17867437">
            <a:off x="6947140" y="4756936"/>
            <a:ext cx="261834" cy="397323"/>
          </a:xfrm>
          <a:prstGeom prst="downArrow">
            <a:avLst>
              <a:gd name="adj1" fmla="val 50000"/>
              <a:gd name="adj2" fmla="val 56799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AD30560A-3443-35B5-E122-FFABC56AD423}"/>
              </a:ext>
            </a:extLst>
          </p:cNvPr>
          <p:cNvSpPr/>
          <p:nvPr/>
        </p:nvSpPr>
        <p:spPr>
          <a:xfrm>
            <a:off x="7404204" y="4983798"/>
            <a:ext cx="1260101" cy="470763"/>
          </a:xfrm>
          <a:prstGeom prst="rect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目标性能优化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圆柱形 53">
            <a:extLst>
              <a:ext uri="{FF2B5EF4-FFF2-40B4-BE49-F238E27FC236}">
                <a16:creationId xmlns:a16="http://schemas.microsoft.com/office/drawing/2014/main" id="{86666B19-27FC-5890-6344-68965D6A51EB}"/>
              </a:ext>
            </a:extLst>
          </p:cNvPr>
          <p:cNvSpPr/>
          <p:nvPr/>
        </p:nvSpPr>
        <p:spPr>
          <a:xfrm>
            <a:off x="5764218" y="5219180"/>
            <a:ext cx="950598" cy="651210"/>
          </a:xfrm>
          <a:prstGeom prst="can">
            <a:avLst/>
          </a:prstGeom>
          <a:solidFill>
            <a:schemeClr val="accent6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其他合金</a:t>
            </a:r>
          </a:p>
        </p:txBody>
      </p:sp>
      <p:sp>
        <p:nvSpPr>
          <p:cNvPr id="30" name="Down Arrow 44">
            <a:extLst>
              <a:ext uri="{FF2B5EF4-FFF2-40B4-BE49-F238E27FC236}">
                <a16:creationId xmlns:a16="http://schemas.microsoft.com/office/drawing/2014/main" id="{657F7029-C310-43AF-65AB-D0444F91FA70}"/>
              </a:ext>
            </a:extLst>
          </p:cNvPr>
          <p:cNvSpPr/>
          <p:nvPr/>
        </p:nvSpPr>
        <p:spPr>
          <a:xfrm rot="14427544">
            <a:off x="6946541" y="5251469"/>
            <a:ext cx="261834" cy="397323"/>
          </a:xfrm>
          <a:prstGeom prst="downArrow">
            <a:avLst>
              <a:gd name="adj1" fmla="val 50000"/>
              <a:gd name="adj2" fmla="val 56799"/>
            </a:avLst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127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8A9489-997A-94A5-FDBD-A11EFC3F7CBB}"/>
              </a:ext>
            </a:extLst>
          </p:cNvPr>
          <p:cNvSpPr txBox="1"/>
          <p:nvPr/>
        </p:nvSpPr>
        <p:spPr>
          <a:xfrm>
            <a:off x="6852660" y="5175079"/>
            <a:ext cx="530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i="0" u="none" strike="noStrike" kern="0" cap="none" spc="1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X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4" name="圆柱形 53">
            <a:extLst>
              <a:ext uri="{FF2B5EF4-FFF2-40B4-BE49-F238E27FC236}">
                <a16:creationId xmlns:a16="http://schemas.microsoft.com/office/drawing/2014/main" id="{79F7D37F-10DF-07DA-084B-1C58BE5A068C}"/>
              </a:ext>
            </a:extLst>
          </p:cNvPr>
          <p:cNvSpPr/>
          <p:nvPr/>
        </p:nvSpPr>
        <p:spPr>
          <a:xfrm>
            <a:off x="3196546" y="5200660"/>
            <a:ext cx="950598" cy="65121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目标合金</a:t>
            </a:r>
          </a:p>
        </p:txBody>
      </p:sp>
      <p:sp>
        <p:nvSpPr>
          <p:cNvPr id="35" name="圆柱形 53">
            <a:extLst>
              <a:ext uri="{FF2B5EF4-FFF2-40B4-BE49-F238E27FC236}">
                <a16:creationId xmlns:a16="http://schemas.microsoft.com/office/drawing/2014/main" id="{91A13358-F3F5-4A7D-B5A3-5BE0C301B014}"/>
              </a:ext>
            </a:extLst>
          </p:cNvPr>
          <p:cNvSpPr/>
          <p:nvPr/>
        </p:nvSpPr>
        <p:spPr>
          <a:xfrm>
            <a:off x="4237093" y="4486365"/>
            <a:ext cx="919938" cy="1386931"/>
          </a:xfrm>
          <a:prstGeom prst="can">
            <a:avLst/>
          </a:prstGeom>
          <a:solidFill>
            <a:schemeClr val="accent6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其他合金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5377C8C-C703-90BA-6583-B7AAB74F2F79}"/>
              </a:ext>
            </a:extLst>
          </p:cNvPr>
          <p:cNvSpPr txBox="1"/>
          <p:nvPr/>
        </p:nvSpPr>
        <p:spPr>
          <a:xfrm>
            <a:off x="3071924" y="5956234"/>
            <a:ext cx="2330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û"/>
            </a:pP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不同材料数据量不平衡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7D49F-1217-BF3F-DE6C-7AECDD4B52A9}"/>
              </a:ext>
            </a:extLst>
          </p:cNvPr>
          <p:cNvSpPr txBox="1"/>
          <p:nvPr/>
        </p:nvSpPr>
        <p:spPr>
          <a:xfrm>
            <a:off x="6081325" y="5814902"/>
            <a:ext cx="2330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û"/>
            </a:pP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仅使用目标材料数据，浪费其他材料数据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147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JmYWVkOTdmZTBhZWNkOGViNjZiMTZmZGFkMWI1Z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97"/>
  <p:tag name="TABLE_ENDDRAG_RECT" val="12*313*263*9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85*124"/>
  <p:tag name="TABLE_ENDDRAG_RECT" val="49*104*285*1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97D">
            <a:lumMod val="75000"/>
          </a:srgbClr>
        </a:solidFill>
        <a:ln w="25400" cap="flat" cmpd="sng" algn="ctr">
          <a:noFill/>
          <a:prstDash val="solid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</TotalTime>
  <Words>2216</Words>
  <Application>Microsoft Office PowerPoint</Application>
  <PresentationFormat>全屏显示(4:3)</PresentationFormat>
  <Paragraphs>441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AdvOT89719618</vt:lpstr>
      <vt:lpstr>黑体</vt:lpstr>
      <vt:lpstr>华文行楷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</dc:creator>
  <cp:lastModifiedBy>离 迷</cp:lastModifiedBy>
  <cp:revision>2999</cp:revision>
  <cp:lastPrinted>2023-10-18T08:42:00Z</cp:lastPrinted>
  <dcterms:created xsi:type="dcterms:W3CDTF">2023-10-18T08:42:00Z</dcterms:created>
  <dcterms:modified xsi:type="dcterms:W3CDTF">2024-08-12T10:02:30Z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C454FDDB0B3046E8B8358F76090BE30E_12</vt:lpwstr>
  </property>
</Properties>
</file>